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3"/>
  </p:notesMasterIdLst>
  <p:sldIdLst>
    <p:sldId id="256" r:id="rId5"/>
    <p:sldId id="266" r:id="rId6"/>
    <p:sldId id="270" r:id="rId7"/>
    <p:sldId id="284" r:id="rId8"/>
    <p:sldId id="271" r:id="rId9"/>
    <p:sldId id="272" r:id="rId10"/>
    <p:sldId id="273" r:id="rId11"/>
    <p:sldId id="275" r:id="rId12"/>
    <p:sldId id="285" r:id="rId13"/>
    <p:sldId id="288" r:id="rId14"/>
    <p:sldId id="276" r:id="rId15"/>
    <p:sldId id="277" r:id="rId16"/>
    <p:sldId id="279" r:id="rId17"/>
    <p:sldId id="283" r:id="rId18"/>
    <p:sldId id="287" r:id="rId19"/>
    <p:sldId id="282" r:id="rId20"/>
    <p:sldId id="281"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EBBF219-EC74-6242-9C00-A21792428A98}">
          <p14:sldIdLst>
            <p14:sldId id="256"/>
          </p14:sldIdLst>
        </p14:section>
        <p14:section name="About the Data Sciences Institute (DSI)" id="{37DB68E2-F22A-324C-8982-8433696BC9CB}">
          <p14:sldIdLst>
            <p14:sldId id="266"/>
            <p14:sldId id="270"/>
            <p14:sldId id="284"/>
            <p14:sldId id="271"/>
            <p14:sldId id="272"/>
          </p14:sldIdLst>
        </p14:section>
        <p14:section name="2023 Catalyst Grant Competition" id="{1C60FBDA-B08B-E54F-B0A9-98FEEE9CEB6B}">
          <p14:sldIdLst>
            <p14:sldId id="273"/>
            <p14:sldId id="275"/>
            <p14:sldId id="285"/>
            <p14:sldId id="288"/>
          </p14:sldIdLst>
        </p14:section>
        <p14:section name="Submission Process" id="{A26D5CBA-C05F-994C-AEB5-3E80E2B6D62C}">
          <p14:sldIdLst>
            <p14:sldId id="276"/>
            <p14:sldId id="277"/>
            <p14:sldId id="279"/>
            <p14:sldId id="283"/>
            <p14:sldId id="287"/>
            <p14:sldId id="282"/>
          </p14:sldIdLst>
        </p14:section>
        <p14:section name="Catalyst Grant F.A.Q. / Q&amp;A" id="{03F1BFCC-E016-8E47-BE9B-D15196603B0D}">
          <p14:sldIdLst>
            <p14:sldId id="281"/>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9CBF6-C113-95E5-840F-2945E5D16231}" v="79" dt="2023-05-16T17:12:41.224"/>
    <p1510:client id="{5C81B955-63E3-CC3D-ED2A-2F09BD8A8FD3}" v="1" dt="2022-05-09T18:21:25.360"/>
    <p1510:client id="{62710705-C014-3B87-DAB7-A57016EB7121}" v="159" dt="2022-05-06T17:11:30.634"/>
    <p1510:client id="{83B64448-374E-193A-1E77-046845DFEBD4}" v="240" dt="2022-05-11T20:26:34.539"/>
    <p1510:client id="{9CF8578C-DE82-369C-1C90-84A7E948EE1A}" v="10" dt="2022-05-12T13:44:01.453"/>
    <p1510:client id="{A3DB628A-10B7-951C-5184-2E7423BAA65D}" v="1" dt="2022-05-12T13:27:35.196"/>
    <p1510:client id="{AB8B6A49-2FEF-034B-010A-A0478CF23D31}" v="97" dt="2022-05-06T15:54:55.608"/>
    <p1510:client id="{D059B3F2-CE74-EF45-E9D0-E25560190079}" v="32" dt="2022-05-09T20:17:05.591"/>
    <p1510:client id="{F757DCEE-4DB6-1123-7182-B91F8DDECE3C}" v="20" dt="2023-05-15T15:32:05.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6"/>
    <p:restoredTop sz="96327"/>
  </p:normalViewPr>
  <p:slideViewPr>
    <p:cSldViewPr snapToGrid="0" snapToObjects="1">
      <p:cViewPr varScale="1">
        <p:scale>
          <a:sx n="123" d="100"/>
          <a:sy n="123" d="100"/>
        </p:scale>
        <p:origin x="552" y="192"/>
      </p:cViewPr>
      <p:guideLst/>
    </p:cSldViewPr>
  </p:slideViewPr>
  <p:outlineViewPr>
    <p:cViewPr>
      <p:scale>
        <a:sx n="33" d="100"/>
        <a:sy n="33" d="100"/>
      </p:scale>
      <p:origin x="0" y="-11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D6AAA1-2DFC-B845-8A86-2DFA3FEAB800}" type="datetimeFigureOut">
              <a:rPr lang="en-US" smtClean="0"/>
              <a:t>5/16/2023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F67A03-8285-104E-8BF5-6D6DBDF43EE7}" type="slidenum">
              <a:rPr lang="en-US" smtClean="0"/>
              <a:t>‹#›</a:t>
            </a:fld>
            <a:endParaRPr lang="en-US"/>
          </a:p>
        </p:txBody>
      </p:sp>
    </p:spTree>
    <p:extLst>
      <p:ext uri="{BB962C8B-B14F-4D97-AF65-F5344CB8AC3E}">
        <p14:creationId xmlns:p14="http://schemas.microsoft.com/office/powerpoint/2010/main" val="135725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1</a:t>
            </a:fld>
            <a:endParaRPr lang="en-US"/>
          </a:p>
        </p:txBody>
      </p:sp>
    </p:spTree>
    <p:extLst>
      <p:ext uri="{BB962C8B-B14F-4D97-AF65-F5344CB8AC3E}">
        <p14:creationId xmlns:p14="http://schemas.microsoft.com/office/powerpoint/2010/main" val="2894246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12</a:t>
            </a:fld>
            <a:endParaRPr lang="en-US"/>
          </a:p>
        </p:txBody>
      </p:sp>
    </p:spTree>
    <p:extLst>
      <p:ext uri="{BB962C8B-B14F-4D97-AF65-F5344CB8AC3E}">
        <p14:creationId xmlns:p14="http://schemas.microsoft.com/office/powerpoint/2010/main" val="1019788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13</a:t>
            </a:fld>
            <a:endParaRPr lang="en-US"/>
          </a:p>
        </p:txBody>
      </p:sp>
    </p:spTree>
    <p:extLst>
      <p:ext uri="{BB962C8B-B14F-4D97-AF65-F5344CB8AC3E}">
        <p14:creationId xmlns:p14="http://schemas.microsoft.com/office/powerpoint/2010/main" val="408231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14</a:t>
            </a:fld>
            <a:endParaRPr lang="en-US"/>
          </a:p>
        </p:txBody>
      </p:sp>
    </p:spTree>
    <p:extLst>
      <p:ext uri="{BB962C8B-B14F-4D97-AF65-F5344CB8AC3E}">
        <p14:creationId xmlns:p14="http://schemas.microsoft.com/office/powerpoint/2010/main" val="725694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15</a:t>
            </a:fld>
            <a:endParaRPr lang="en-US"/>
          </a:p>
        </p:txBody>
      </p:sp>
    </p:spTree>
    <p:extLst>
      <p:ext uri="{BB962C8B-B14F-4D97-AF65-F5344CB8AC3E}">
        <p14:creationId xmlns:p14="http://schemas.microsoft.com/office/powerpoint/2010/main" val="611988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16</a:t>
            </a:fld>
            <a:endParaRPr lang="en-US"/>
          </a:p>
        </p:txBody>
      </p:sp>
    </p:spTree>
    <p:extLst>
      <p:ext uri="{BB962C8B-B14F-4D97-AF65-F5344CB8AC3E}">
        <p14:creationId xmlns:p14="http://schemas.microsoft.com/office/powerpoint/2010/main" val="1638452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17</a:t>
            </a:fld>
            <a:endParaRPr lang="en-US"/>
          </a:p>
        </p:txBody>
      </p:sp>
    </p:spTree>
    <p:extLst>
      <p:ext uri="{BB962C8B-B14F-4D97-AF65-F5344CB8AC3E}">
        <p14:creationId xmlns:p14="http://schemas.microsoft.com/office/powerpoint/2010/main" val="1180297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2</a:t>
            </a:fld>
            <a:endParaRPr lang="en-US"/>
          </a:p>
        </p:txBody>
      </p:sp>
    </p:spTree>
    <p:extLst>
      <p:ext uri="{BB962C8B-B14F-4D97-AF65-F5344CB8AC3E}">
        <p14:creationId xmlns:p14="http://schemas.microsoft.com/office/powerpoint/2010/main" val="181982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3</a:t>
            </a:fld>
            <a:endParaRPr lang="en-US"/>
          </a:p>
        </p:txBody>
      </p:sp>
    </p:spTree>
    <p:extLst>
      <p:ext uri="{BB962C8B-B14F-4D97-AF65-F5344CB8AC3E}">
        <p14:creationId xmlns:p14="http://schemas.microsoft.com/office/powerpoint/2010/main" val="2812629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4</a:t>
            </a:fld>
            <a:endParaRPr lang="en-US"/>
          </a:p>
        </p:txBody>
      </p:sp>
    </p:spTree>
    <p:extLst>
      <p:ext uri="{BB962C8B-B14F-4D97-AF65-F5344CB8AC3E}">
        <p14:creationId xmlns:p14="http://schemas.microsoft.com/office/powerpoint/2010/main" val="110601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5</a:t>
            </a:fld>
            <a:endParaRPr lang="en-US"/>
          </a:p>
        </p:txBody>
      </p:sp>
    </p:spTree>
    <p:extLst>
      <p:ext uri="{BB962C8B-B14F-4D97-AF65-F5344CB8AC3E}">
        <p14:creationId xmlns:p14="http://schemas.microsoft.com/office/powerpoint/2010/main" val="2031397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6</a:t>
            </a:fld>
            <a:endParaRPr lang="en-US"/>
          </a:p>
        </p:txBody>
      </p:sp>
    </p:spTree>
    <p:extLst>
      <p:ext uri="{BB962C8B-B14F-4D97-AF65-F5344CB8AC3E}">
        <p14:creationId xmlns:p14="http://schemas.microsoft.com/office/powerpoint/2010/main" val="3867314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7</a:t>
            </a:fld>
            <a:endParaRPr lang="en-US"/>
          </a:p>
        </p:txBody>
      </p:sp>
    </p:spTree>
    <p:extLst>
      <p:ext uri="{BB962C8B-B14F-4D97-AF65-F5344CB8AC3E}">
        <p14:creationId xmlns:p14="http://schemas.microsoft.com/office/powerpoint/2010/main" val="1476352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10</a:t>
            </a:fld>
            <a:endParaRPr lang="en-US"/>
          </a:p>
        </p:txBody>
      </p:sp>
    </p:spTree>
    <p:extLst>
      <p:ext uri="{BB962C8B-B14F-4D97-AF65-F5344CB8AC3E}">
        <p14:creationId xmlns:p14="http://schemas.microsoft.com/office/powerpoint/2010/main" val="2662888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11</a:t>
            </a:fld>
            <a:endParaRPr lang="en-US"/>
          </a:p>
        </p:txBody>
      </p:sp>
    </p:spTree>
    <p:extLst>
      <p:ext uri="{BB962C8B-B14F-4D97-AF65-F5344CB8AC3E}">
        <p14:creationId xmlns:p14="http://schemas.microsoft.com/office/powerpoint/2010/main" val="806776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3B25-20D3-8793-09DF-EB08354A1B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13409E-9E0D-E951-C50E-E57EE582A9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B2A2EE-3E25-6413-8F96-62E0974DBF6D}"/>
              </a:ext>
            </a:extLst>
          </p:cNvPr>
          <p:cNvSpPr>
            <a:spLocks noGrp="1"/>
          </p:cNvSpPr>
          <p:nvPr>
            <p:ph type="dt" sz="half" idx="10"/>
          </p:nvPr>
        </p:nvSpPr>
        <p:spPr/>
        <p:txBody>
          <a:bodyPr/>
          <a:lstStyle/>
          <a:p>
            <a:fld id="{9B73BDC4-CEDD-9B4F-B0B8-94D0B5481C79}" type="datetime1">
              <a:rPr lang="en-CA" smtClean="0"/>
              <a:t>2023-05-16</a:t>
            </a:fld>
            <a:endParaRPr lang="en-US"/>
          </a:p>
        </p:txBody>
      </p:sp>
      <p:sp>
        <p:nvSpPr>
          <p:cNvPr id="5" name="Footer Placeholder 4">
            <a:extLst>
              <a:ext uri="{FF2B5EF4-FFF2-40B4-BE49-F238E27FC236}">
                <a16:creationId xmlns:a16="http://schemas.microsoft.com/office/drawing/2014/main" id="{816BF0C5-8540-5FFE-FEA1-B34C060DD961}"/>
              </a:ext>
            </a:extLst>
          </p:cNvPr>
          <p:cNvSpPr>
            <a:spLocks noGrp="1"/>
          </p:cNvSpPr>
          <p:nvPr>
            <p:ph type="ftr" sz="quarter" idx="11"/>
          </p:nvPr>
        </p:nvSpPr>
        <p:spPr/>
        <p:txBody>
          <a:bodyPr/>
          <a:lstStyle/>
          <a:p>
            <a:r>
              <a:rPr lang="en-US"/>
              <a:t>web: datasciences@utoronto.ca | email: awards.dsi@utoronto.ca</a:t>
            </a:r>
          </a:p>
        </p:txBody>
      </p:sp>
      <p:sp>
        <p:nvSpPr>
          <p:cNvPr id="6" name="Slide Number Placeholder 5">
            <a:extLst>
              <a:ext uri="{FF2B5EF4-FFF2-40B4-BE49-F238E27FC236}">
                <a16:creationId xmlns:a16="http://schemas.microsoft.com/office/drawing/2014/main" id="{B775DF45-85B8-A35C-9033-AF8661ECF5F2}"/>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128045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789E-85ED-780F-04DD-09CDEF4CEF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BD9B77-A838-871A-B067-605486DB7A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BEFBD-77D3-93ED-9600-2F268470B9C1}"/>
              </a:ext>
            </a:extLst>
          </p:cNvPr>
          <p:cNvSpPr>
            <a:spLocks noGrp="1"/>
          </p:cNvSpPr>
          <p:nvPr>
            <p:ph type="dt" sz="half" idx="10"/>
          </p:nvPr>
        </p:nvSpPr>
        <p:spPr/>
        <p:txBody>
          <a:bodyPr/>
          <a:lstStyle/>
          <a:p>
            <a:fld id="{071793A3-CC4E-224A-B1A8-756F2EFA806E}" type="datetime1">
              <a:rPr lang="en-CA" smtClean="0"/>
              <a:t>2023-05-16</a:t>
            </a:fld>
            <a:endParaRPr lang="en-US"/>
          </a:p>
        </p:txBody>
      </p:sp>
      <p:sp>
        <p:nvSpPr>
          <p:cNvPr id="5" name="Footer Placeholder 4">
            <a:extLst>
              <a:ext uri="{FF2B5EF4-FFF2-40B4-BE49-F238E27FC236}">
                <a16:creationId xmlns:a16="http://schemas.microsoft.com/office/drawing/2014/main" id="{647A0F7D-E5B5-221A-0133-5D4919F89AF8}"/>
              </a:ext>
            </a:extLst>
          </p:cNvPr>
          <p:cNvSpPr>
            <a:spLocks noGrp="1"/>
          </p:cNvSpPr>
          <p:nvPr>
            <p:ph type="ftr" sz="quarter" idx="11"/>
          </p:nvPr>
        </p:nvSpPr>
        <p:spPr/>
        <p:txBody>
          <a:bodyPr/>
          <a:lstStyle/>
          <a:p>
            <a:r>
              <a:rPr lang="en-US"/>
              <a:t>web: datasciences@utoronto.ca | email: awards.dsi@utoronto.ca</a:t>
            </a:r>
          </a:p>
        </p:txBody>
      </p:sp>
      <p:sp>
        <p:nvSpPr>
          <p:cNvPr id="6" name="Slide Number Placeholder 5">
            <a:extLst>
              <a:ext uri="{FF2B5EF4-FFF2-40B4-BE49-F238E27FC236}">
                <a16:creationId xmlns:a16="http://schemas.microsoft.com/office/drawing/2014/main" id="{08352D33-862A-9119-51AF-B1882F39E606}"/>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3717139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47CF68-C184-0DF0-9A7B-906A7616E4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3CC977-3DC8-9BE3-0733-08447A765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72605-6693-16B5-133E-04A8FAB51EED}"/>
              </a:ext>
            </a:extLst>
          </p:cNvPr>
          <p:cNvSpPr>
            <a:spLocks noGrp="1"/>
          </p:cNvSpPr>
          <p:nvPr>
            <p:ph type="dt" sz="half" idx="10"/>
          </p:nvPr>
        </p:nvSpPr>
        <p:spPr/>
        <p:txBody>
          <a:bodyPr/>
          <a:lstStyle/>
          <a:p>
            <a:fld id="{32A26DC3-2FA5-3D40-AE1B-C85D3CA00E9A}" type="datetime1">
              <a:rPr lang="en-CA" smtClean="0"/>
              <a:t>2023-05-16</a:t>
            </a:fld>
            <a:endParaRPr lang="en-US"/>
          </a:p>
        </p:txBody>
      </p:sp>
      <p:sp>
        <p:nvSpPr>
          <p:cNvPr id="5" name="Footer Placeholder 4">
            <a:extLst>
              <a:ext uri="{FF2B5EF4-FFF2-40B4-BE49-F238E27FC236}">
                <a16:creationId xmlns:a16="http://schemas.microsoft.com/office/drawing/2014/main" id="{E7D93D52-A68B-49FD-4A98-604064FD5BBC}"/>
              </a:ext>
            </a:extLst>
          </p:cNvPr>
          <p:cNvSpPr>
            <a:spLocks noGrp="1"/>
          </p:cNvSpPr>
          <p:nvPr>
            <p:ph type="ftr" sz="quarter" idx="11"/>
          </p:nvPr>
        </p:nvSpPr>
        <p:spPr/>
        <p:txBody>
          <a:bodyPr/>
          <a:lstStyle/>
          <a:p>
            <a:r>
              <a:rPr lang="en-US"/>
              <a:t>web: datasciences@utoronto.ca | email: awards.dsi@utoronto.ca</a:t>
            </a:r>
          </a:p>
        </p:txBody>
      </p:sp>
      <p:sp>
        <p:nvSpPr>
          <p:cNvPr id="6" name="Slide Number Placeholder 5">
            <a:extLst>
              <a:ext uri="{FF2B5EF4-FFF2-40B4-BE49-F238E27FC236}">
                <a16:creationId xmlns:a16="http://schemas.microsoft.com/office/drawing/2014/main" id="{A12ACADC-7B9B-6B86-3C84-14CAFCF040DF}"/>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273227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59F48-9D3D-7222-C7A6-44B4436460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8D855A-9B7C-84ED-0060-4CBA57F136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D106C-A80C-2540-E2DB-8385B76E0423}"/>
              </a:ext>
            </a:extLst>
          </p:cNvPr>
          <p:cNvSpPr>
            <a:spLocks noGrp="1"/>
          </p:cNvSpPr>
          <p:nvPr>
            <p:ph type="dt" sz="half" idx="10"/>
          </p:nvPr>
        </p:nvSpPr>
        <p:spPr/>
        <p:txBody>
          <a:bodyPr/>
          <a:lstStyle/>
          <a:p>
            <a:fld id="{F9CA328D-59FC-9645-82C2-21674A87B897}" type="datetime1">
              <a:rPr lang="en-CA" smtClean="0"/>
              <a:t>2023-05-16</a:t>
            </a:fld>
            <a:endParaRPr lang="en-US"/>
          </a:p>
        </p:txBody>
      </p:sp>
      <p:sp>
        <p:nvSpPr>
          <p:cNvPr id="5" name="Footer Placeholder 4">
            <a:extLst>
              <a:ext uri="{FF2B5EF4-FFF2-40B4-BE49-F238E27FC236}">
                <a16:creationId xmlns:a16="http://schemas.microsoft.com/office/drawing/2014/main" id="{5FF3CBFD-602E-C3B9-E0DA-2DDCCE5A95B5}"/>
              </a:ext>
            </a:extLst>
          </p:cNvPr>
          <p:cNvSpPr>
            <a:spLocks noGrp="1"/>
          </p:cNvSpPr>
          <p:nvPr>
            <p:ph type="ftr" sz="quarter" idx="11"/>
          </p:nvPr>
        </p:nvSpPr>
        <p:spPr/>
        <p:txBody>
          <a:bodyPr/>
          <a:lstStyle/>
          <a:p>
            <a:r>
              <a:rPr lang="en-US"/>
              <a:t>web: datasciences@utoronto.ca | email: awards.dsi@utoronto.ca</a:t>
            </a:r>
          </a:p>
        </p:txBody>
      </p:sp>
      <p:sp>
        <p:nvSpPr>
          <p:cNvPr id="6" name="Slide Number Placeholder 5">
            <a:extLst>
              <a:ext uri="{FF2B5EF4-FFF2-40B4-BE49-F238E27FC236}">
                <a16:creationId xmlns:a16="http://schemas.microsoft.com/office/drawing/2014/main" id="{C7C6DD8F-439B-84A8-E5F8-F1FF742EE7F1}"/>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414940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E7011-3D54-D9B6-2BCC-012ACB789F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8CD2E6-8B2D-E229-6C62-1534ED7C5F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2603C8-D2F7-7E76-26ED-B8F9A7ADA783}"/>
              </a:ext>
            </a:extLst>
          </p:cNvPr>
          <p:cNvSpPr>
            <a:spLocks noGrp="1"/>
          </p:cNvSpPr>
          <p:nvPr>
            <p:ph type="dt" sz="half" idx="10"/>
          </p:nvPr>
        </p:nvSpPr>
        <p:spPr/>
        <p:txBody>
          <a:bodyPr/>
          <a:lstStyle/>
          <a:p>
            <a:fld id="{7FBCDF94-9A74-D448-8D7F-7E5594AE7AE6}" type="datetime1">
              <a:rPr lang="en-CA" smtClean="0"/>
              <a:t>2023-05-16</a:t>
            </a:fld>
            <a:endParaRPr lang="en-US"/>
          </a:p>
        </p:txBody>
      </p:sp>
      <p:sp>
        <p:nvSpPr>
          <p:cNvPr id="5" name="Footer Placeholder 4">
            <a:extLst>
              <a:ext uri="{FF2B5EF4-FFF2-40B4-BE49-F238E27FC236}">
                <a16:creationId xmlns:a16="http://schemas.microsoft.com/office/drawing/2014/main" id="{82D8E171-7CB6-4D7B-C8C3-E0DB29845AE9}"/>
              </a:ext>
            </a:extLst>
          </p:cNvPr>
          <p:cNvSpPr>
            <a:spLocks noGrp="1"/>
          </p:cNvSpPr>
          <p:nvPr>
            <p:ph type="ftr" sz="quarter" idx="11"/>
          </p:nvPr>
        </p:nvSpPr>
        <p:spPr/>
        <p:txBody>
          <a:bodyPr/>
          <a:lstStyle/>
          <a:p>
            <a:r>
              <a:rPr lang="en-US"/>
              <a:t>web: datasciences@utoronto.ca | email: awards.dsi@utoronto.ca</a:t>
            </a:r>
          </a:p>
        </p:txBody>
      </p:sp>
      <p:sp>
        <p:nvSpPr>
          <p:cNvPr id="6" name="Slide Number Placeholder 5">
            <a:extLst>
              <a:ext uri="{FF2B5EF4-FFF2-40B4-BE49-F238E27FC236}">
                <a16:creationId xmlns:a16="http://schemas.microsoft.com/office/drawing/2014/main" id="{B4658AF9-9CF4-FEE7-32E3-B553E95CF4B5}"/>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43818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3A45-1D15-0A18-2EFF-A74062458C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A43C34-57B4-E6DA-D46F-E8BD74C142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3BFBDD-1F3B-2F41-FC85-2BD4CA6E49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D259F7-5532-3608-D747-46D2EC9FA308}"/>
              </a:ext>
            </a:extLst>
          </p:cNvPr>
          <p:cNvSpPr>
            <a:spLocks noGrp="1"/>
          </p:cNvSpPr>
          <p:nvPr>
            <p:ph type="dt" sz="half" idx="10"/>
          </p:nvPr>
        </p:nvSpPr>
        <p:spPr/>
        <p:txBody>
          <a:bodyPr/>
          <a:lstStyle/>
          <a:p>
            <a:fld id="{0BE7D340-F873-D049-9D66-C469CCECF7CD}" type="datetime1">
              <a:rPr lang="en-CA" smtClean="0"/>
              <a:t>2023-05-16</a:t>
            </a:fld>
            <a:endParaRPr lang="en-US"/>
          </a:p>
        </p:txBody>
      </p:sp>
      <p:sp>
        <p:nvSpPr>
          <p:cNvPr id="6" name="Footer Placeholder 5">
            <a:extLst>
              <a:ext uri="{FF2B5EF4-FFF2-40B4-BE49-F238E27FC236}">
                <a16:creationId xmlns:a16="http://schemas.microsoft.com/office/drawing/2014/main" id="{EC730476-9B3D-7060-31FB-077C25B0C08E}"/>
              </a:ext>
            </a:extLst>
          </p:cNvPr>
          <p:cNvSpPr>
            <a:spLocks noGrp="1"/>
          </p:cNvSpPr>
          <p:nvPr>
            <p:ph type="ftr" sz="quarter" idx="11"/>
          </p:nvPr>
        </p:nvSpPr>
        <p:spPr/>
        <p:txBody>
          <a:bodyPr/>
          <a:lstStyle/>
          <a:p>
            <a:r>
              <a:rPr lang="en-US"/>
              <a:t>web: datasciences@utoronto.ca | email: awards.dsi@utoronto.ca</a:t>
            </a:r>
          </a:p>
        </p:txBody>
      </p:sp>
      <p:sp>
        <p:nvSpPr>
          <p:cNvPr id="7" name="Slide Number Placeholder 6">
            <a:extLst>
              <a:ext uri="{FF2B5EF4-FFF2-40B4-BE49-F238E27FC236}">
                <a16:creationId xmlns:a16="http://schemas.microsoft.com/office/drawing/2014/main" id="{DEB0EFD3-71CE-C0EA-8B8C-6960A9B83230}"/>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2106219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58372-8FC9-CBDB-55F3-9E14268919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EE3739-A33B-747B-EBC0-D3398F307E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866D25-2202-EE96-5D3C-3C5A3588A8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1B82EA-4220-0BA5-FC2E-779148296F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BBAA42-FA3B-FA48-A5F6-35B7E72C3A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6BAB68-EEDF-20CD-1803-379B6D6A19AD}"/>
              </a:ext>
            </a:extLst>
          </p:cNvPr>
          <p:cNvSpPr>
            <a:spLocks noGrp="1"/>
          </p:cNvSpPr>
          <p:nvPr>
            <p:ph type="dt" sz="half" idx="10"/>
          </p:nvPr>
        </p:nvSpPr>
        <p:spPr/>
        <p:txBody>
          <a:bodyPr/>
          <a:lstStyle/>
          <a:p>
            <a:fld id="{3A3C1454-7F8E-E74D-BD7B-754A8E1AA32A}" type="datetime1">
              <a:rPr lang="en-CA" smtClean="0"/>
              <a:t>2023-05-16</a:t>
            </a:fld>
            <a:endParaRPr lang="en-US"/>
          </a:p>
        </p:txBody>
      </p:sp>
      <p:sp>
        <p:nvSpPr>
          <p:cNvPr id="8" name="Footer Placeholder 7">
            <a:extLst>
              <a:ext uri="{FF2B5EF4-FFF2-40B4-BE49-F238E27FC236}">
                <a16:creationId xmlns:a16="http://schemas.microsoft.com/office/drawing/2014/main" id="{4FB29BF8-1510-D7CB-6F11-101529CA654A}"/>
              </a:ext>
            </a:extLst>
          </p:cNvPr>
          <p:cNvSpPr>
            <a:spLocks noGrp="1"/>
          </p:cNvSpPr>
          <p:nvPr>
            <p:ph type="ftr" sz="quarter" idx="11"/>
          </p:nvPr>
        </p:nvSpPr>
        <p:spPr/>
        <p:txBody>
          <a:bodyPr/>
          <a:lstStyle/>
          <a:p>
            <a:r>
              <a:rPr lang="en-US"/>
              <a:t>web: datasciences@utoronto.ca | email: awards.dsi@utoronto.ca</a:t>
            </a:r>
          </a:p>
        </p:txBody>
      </p:sp>
      <p:sp>
        <p:nvSpPr>
          <p:cNvPr id="9" name="Slide Number Placeholder 8">
            <a:extLst>
              <a:ext uri="{FF2B5EF4-FFF2-40B4-BE49-F238E27FC236}">
                <a16:creationId xmlns:a16="http://schemas.microsoft.com/office/drawing/2014/main" id="{F43F193E-F8A4-A790-756D-FA9B48CB1B2C}"/>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347088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EBD8-0C48-6051-CBB6-3B609DDFBC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CDFA4C-43F2-F95C-BE00-EAEE2EDC64AF}"/>
              </a:ext>
            </a:extLst>
          </p:cNvPr>
          <p:cNvSpPr>
            <a:spLocks noGrp="1"/>
          </p:cNvSpPr>
          <p:nvPr>
            <p:ph type="dt" sz="half" idx="10"/>
          </p:nvPr>
        </p:nvSpPr>
        <p:spPr/>
        <p:txBody>
          <a:bodyPr/>
          <a:lstStyle/>
          <a:p>
            <a:fld id="{46254829-8A5C-C34C-96D7-2A4CFE5E86A0}" type="datetime1">
              <a:rPr lang="en-CA" smtClean="0"/>
              <a:t>2023-05-16</a:t>
            </a:fld>
            <a:endParaRPr lang="en-US"/>
          </a:p>
        </p:txBody>
      </p:sp>
      <p:sp>
        <p:nvSpPr>
          <p:cNvPr id="4" name="Footer Placeholder 3">
            <a:extLst>
              <a:ext uri="{FF2B5EF4-FFF2-40B4-BE49-F238E27FC236}">
                <a16:creationId xmlns:a16="http://schemas.microsoft.com/office/drawing/2014/main" id="{E145B41B-422D-A6D2-0425-B2EE31844F69}"/>
              </a:ext>
            </a:extLst>
          </p:cNvPr>
          <p:cNvSpPr>
            <a:spLocks noGrp="1"/>
          </p:cNvSpPr>
          <p:nvPr>
            <p:ph type="ftr" sz="quarter" idx="11"/>
          </p:nvPr>
        </p:nvSpPr>
        <p:spPr/>
        <p:txBody>
          <a:bodyPr/>
          <a:lstStyle/>
          <a:p>
            <a:r>
              <a:rPr lang="en-US"/>
              <a:t>web: datasciences@utoronto.ca | email: awards.dsi@utoronto.ca</a:t>
            </a:r>
          </a:p>
        </p:txBody>
      </p:sp>
      <p:sp>
        <p:nvSpPr>
          <p:cNvPr id="5" name="Slide Number Placeholder 4">
            <a:extLst>
              <a:ext uri="{FF2B5EF4-FFF2-40B4-BE49-F238E27FC236}">
                <a16:creationId xmlns:a16="http://schemas.microsoft.com/office/drawing/2014/main" id="{8F6F0659-F864-E4F5-A072-842FD4EE767A}"/>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359518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C0A107-5149-E641-06DE-AD5F91AD0A07}"/>
              </a:ext>
            </a:extLst>
          </p:cNvPr>
          <p:cNvSpPr>
            <a:spLocks noGrp="1"/>
          </p:cNvSpPr>
          <p:nvPr>
            <p:ph type="dt" sz="half" idx="10"/>
          </p:nvPr>
        </p:nvSpPr>
        <p:spPr/>
        <p:txBody>
          <a:bodyPr/>
          <a:lstStyle/>
          <a:p>
            <a:fld id="{4D4AF223-D915-F048-B2C7-DFC3E6F42FD9}" type="datetime1">
              <a:rPr lang="en-CA" smtClean="0"/>
              <a:t>2023-05-16</a:t>
            </a:fld>
            <a:endParaRPr lang="en-US"/>
          </a:p>
        </p:txBody>
      </p:sp>
      <p:sp>
        <p:nvSpPr>
          <p:cNvPr id="3" name="Footer Placeholder 2">
            <a:extLst>
              <a:ext uri="{FF2B5EF4-FFF2-40B4-BE49-F238E27FC236}">
                <a16:creationId xmlns:a16="http://schemas.microsoft.com/office/drawing/2014/main" id="{DD0B0BCC-859B-9310-9717-14613744EA4E}"/>
              </a:ext>
            </a:extLst>
          </p:cNvPr>
          <p:cNvSpPr>
            <a:spLocks noGrp="1"/>
          </p:cNvSpPr>
          <p:nvPr>
            <p:ph type="ftr" sz="quarter" idx="11"/>
          </p:nvPr>
        </p:nvSpPr>
        <p:spPr/>
        <p:txBody>
          <a:bodyPr/>
          <a:lstStyle/>
          <a:p>
            <a:r>
              <a:rPr lang="en-US"/>
              <a:t>web: datasciences@utoronto.ca | email: awards.dsi@utoronto.ca</a:t>
            </a:r>
          </a:p>
        </p:txBody>
      </p:sp>
      <p:sp>
        <p:nvSpPr>
          <p:cNvPr id="4" name="Slide Number Placeholder 3">
            <a:extLst>
              <a:ext uri="{FF2B5EF4-FFF2-40B4-BE49-F238E27FC236}">
                <a16:creationId xmlns:a16="http://schemas.microsoft.com/office/drawing/2014/main" id="{EB3CA7BB-B11A-0292-74A0-8CB2A9A30E68}"/>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363510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808F7-AA69-D277-484C-BA31F67348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1BBE2-2938-C1A8-070F-D3F7F95608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B7B61D-2879-77CA-A86B-996A2E0CA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255696-6D96-84E5-EB01-37D25EE196F3}"/>
              </a:ext>
            </a:extLst>
          </p:cNvPr>
          <p:cNvSpPr>
            <a:spLocks noGrp="1"/>
          </p:cNvSpPr>
          <p:nvPr>
            <p:ph type="dt" sz="half" idx="10"/>
          </p:nvPr>
        </p:nvSpPr>
        <p:spPr/>
        <p:txBody>
          <a:bodyPr/>
          <a:lstStyle/>
          <a:p>
            <a:fld id="{84D23E28-04B0-8D43-805F-B57DF9CFE15F}" type="datetime1">
              <a:rPr lang="en-CA" smtClean="0"/>
              <a:t>2023-05-16</a:t>
            </a:fld>
            <a:endParaRPr lang="en-US"/>
          </a:p>
        </p:txBody>
      </p:sp>
      <p:sp>
        <p:nvSpPr>
          <p:cNvPr id="6" name="Footer Placeholder 5">
            <a:extLst>
              <a:ext uri="{FF2B5EF4-FFF2-40B4-BE49-F238E27FC236}">
                <a16:creationId xmlns:a16="http://schemas.microsoft.com/office/drawing/2014/main" id="{C7B5CDB3-FC18-B9F0-0E3C-FE65F2018CEE}"/>
              </a:ext>
            </a:extLst>
          </p:cNvPr>
          <p:cNvSpPr>
            <a:spLocks noGrp="1"/>
          </p:cNvSpPr>
          <p:nvPr>
            <p:ph type="ftr" sz="quarter" idx="11"/>
          </p:nvPr>
        </p:nvSpPr>
        <p:spPr/>
        <p:txBody>
          <a:bodyPr/>
          <a:lstStyle/>
          <a:p>
            <a:r>
              <a:rPr lang="en-US"/>
              <a:t>web: datasciences@utoronto.ca | email: awards.dsi@utoronto.ca</a:t>
            </a:r>
          </a:p>
        </p:txBody>
      </p:sp>
      <p:sp>
        <p:nvSpPr>
          <p:cNvPr id="7" name="Slide Number Placeholder 6">
            <a:extLst>
              <a:ext uri="{FF2B5EF4-FFF2-40B4-BE49-F238E27FC236}">
                <a16:creationId xmlns:a16="http://schemas.microsoft.com/office/drawing/2014/main" id="{345F73B9-D1ED-4BB6-B57A-CB680C87048E}"/>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204586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C8EAC-357E-3F07-ABE6-08C2C122D3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12AE6-511F-2D9D-DE64-AA95849BF8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2241684-1ADE-8BA8-7113-0175C104A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8F485-9E4B-CB7B-64BD-164CA92A2855}"/>
              </a:ext>
            </a:extLst>
          </p:cNvPr>
          <p:cNvSpPr>
            <a:spLocks noGrp="1"/>
          </p:cNvSpPr>
          <p:nvPr>
            <p:ph type="dt" sz="half" idx="10"/>
          </p:nvPr>
        </p:nvSpPr>
        <p:spPr/>
        <p:txBody>
          <a:bodyPr/>
          <a:lstStyle/>
          <a:p>
            <a:fld id="{9A9656E7-1BC1-2C4C-89BC-9A08DB62EC6F}" type="datetime1">
              <a:rPr lang="en-CA" smtClean="0"/>
              <a:t>2023-05-16</a:t>
            </a:fld>
            <a:endParaRPr lang="en-US"/>
          </a:p>
        </p:txBody>
      </p:sp>
      <p:sp>
        <p:nvSpPr>
          <p:cNvPr id="6" name="Footer Placeholder 5">
            <a:extLst>
              <a:ext uri="{FF2B5EF4-FFF2-40B4-BE49-F238E27FC236}">
                <a16:creationId xmlns:a16="http://schemas.microsoft.com/office/drawing/2014/main" id="{9FDDB803-00CB-1A31-7CBD-C99F3EC05F67}"/>
              </a:ext>
            </a:extLst>
          </p:cNvPr>
          <p:cNvSpPr>
            <a:spLocks noGrp="1"/>
          </p:cNvSpPr>
          <p:nvPr>
            <p:ph type="ftr" sz="quarter" idx="11"/>
          </p:nvPr>
        </p:nvSpPr>
        <p:spPr/>
        <p:txBody>
          <a:bodyPr/>
          <a:lstStyle/>
          <a:p>
            <a:r>
              <a:rPr lang="en-US"/>
              <a:t>web: datasciences@utoronto.ca | email: awards.dsi@utoronto.ca</a:t>
            </a:r>
          </a:p>
        </p:txBody>
      </p:sp>
      <p:sp>
        <p:nvSpPr>
          <p:cNvPr id="7" name="Slide Number Placeholder 6">
            <a:extLst>
              <a:ext uri="{FF2B5EF4-FFF2-40B4-BE49-F238E27FC236}">
                <a16:creationId xmlns:a16="http://schemas.microsoft.com/office/drawing/2014/main" id="{8019017A-2544-E6C0-D1C2-91808B441FEA}"/>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2344523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50000"/>
              </a:schemeClr>
            </a:gs>
            <a:gs pos="80000">
              <a:schemeClr val="tx1">
                <a:lumMod val="75000"/>
              </a:schemeClr>
            </a:gs>
            <a:gs pos="89000">
              <a:schemeClr val="tx1"/>
            </a:gs>
            <a:gs pos="99000">
              <a:schemeClr val="tx1"/>
            </a:gs>
          </a:gsLst>
          <a:lin ang="36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686535-2A6E-F2CA-C213-DB8C97EB27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0C4782-4FFE-2AF3-2151-5F0E21F9EF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068DA-15AD-95E3-4768-40B11D09E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07D40-0201-384F-A10D-5F98BDFC9657}" type="datetime1">
              <a:rPr lang="en-CA" smtClean="0"/>
              <a:t>2023-05-16</a:t>
            </a:fld>
            <a:endParaRPr lang="en-US"/>
          </a:p>
        </p:txBody>
      </p:sp>
      <p:sp>
        <p:nvSpPr>
          <p:cNvPr id="5" name="Footer Placeholder 4">
            <a:extLst>
              <a:ext uri="{FF2B5EF4-FFF2-40B4-BE49-F238E27FC236}">
                <a16:creationId xmlns:a16="http://schemas.microsoft.com/office/drawing/2014/main" id="{6D365794-A624-898F-7F20-FCB48D71D2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web: datasciences@utoronto.ca | email: awards.dsi@utoronto.ca</a:t>
            </a:r>
          </a:p>
        </p:txBody>
      </p:sp>
      <p:sp>
        <p:nvSpPr>
          <p:cNvPr id="6" name="Slide Number Placeholder 5">
            <a:extLst>
              <a:ext uri="{FF2B5EF4-FFF2-40B4-BE49-F238E27FC236}">
                <a16:creationId xmlns:a16="http://schemas.microsoft.com/office/drawing/2014/main" id="{1336A86D-CAEF-CCF2-0A68-2431B4A275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FF02D-A0A8-CD4D-BC96-015C620B8764}" type="slidenum">
              <a:rPr lang="en-US" smtClean="0"/>
              <a:t>‹#›</a:t>
            </a:fld>
            <a:endParaRPr lang="en-US"/>
          </a:p>
        </p:txBody>
      </p:sp>
    </p:spTree>
    <p:extLst>
      <p:ext uri="{BB962C8B-B14F-4D97-AF65-F5344CB8AC3E}">
        <p14:creationId xmlns:p14="http://schemas.microsoft.com/office/powerpoint/2010/main" val="1818012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awards.dsi@utoronto.ca" TargetMode="External"/><Relationship Id="rId4" Type="http://schemas.openxmlformats.org/officeDocument/2006/relationships/hyperlink" Target="https://datasciences.utoronto.ca/"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datasciences.utoronto.ca/"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mailto:awards.dsi@utoronto.c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datasciences.utoronto.ca/catalyst-grant/" TargetMode="External"/><Relationship Id="rId5" Type="http://schemas.openxmlformats.org/officeDocument/2006/relationships/hyperlink" Target="mailto:awards.dsi@utoronto.ca" TargetMode="External"/><Relationship Id="rId4" Type="http://schemas.openxmlformats.org/officeDocument/2006/relationships/hyperlink" Target="https://datasciences.utoronto.c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apply.datasciences.utoronto.ca/" TargetMode="External"/><Relationship Id="rId7" Type="http://schemas.openxmlformats.org/officeDocument/2006/relationships/hyperlink" Target="https://datasciences.utoronto.c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mailto:awards.dsi@utoronto.ca" TargetMode="External"/><Relationship Id="rId4" Type="http://schemas.openxmlformats.org/officeDocument/2006/relationships/hyperlink" Target="https://datasciences.utoronto.ca/catalyst-gra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awards.dsi@utoronto.ca" TargetMode="External"/><Relationship Id="rId4" Type="http://schemas.openxmlformats.org/officeDocument/2006/relationships/hyperlink" Target="https://datasciences.utoronto.c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atasciences.utoronto.ca/catalyst-grant/" TargetMode="External"/><Relationship Id="rId7" Type="http://schemas.openxmlformats.org/officeDocument/2006/relationships/hyperlink" Target="mailto:awards.dsi@utoronto.c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atasciences.utoronto.ca/" TargetMode="External"/><Relationship Id="rId5" Type="http://schemas.openxmlformats.org/officeDocument/2006/relationships/image" Target="../media/image4.png"/><Relationship Id="rId4" Type="http://schemas.openxmlformats.org/officeDocument/2006/relationships/hyperlink" Target="https://datasciences.utoronto.ca/dsi-home/about-vision-mission-valu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atasciences.utoronto.ca/dsi-home/about-vision-mission-values/#ed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awards.dsi@utoronto.ca" TargetMode="External"/><Relationship Id="rId5" Type="http://schemas.openxmlformats.org/officeDocument/2006/relationships/hyperlink" Target="https://datasciences.utoronto.ca/"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s://datasciences.utoronto.c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mailto:awards.dsi@utoronto.ca"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atasciences.utoronto.c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mailto:awards.dsi@utoronto.c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atasciences.utoronto.ca/catalyst-gran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mailto:awards.dsi@utoronto.ca" TargetMode="External"/><Relationship Id="rId4" Type="http://schemas.openxmlformats.org/officeDocument/2006/relationships/hyperlink" Target="https://datasciences.utoronto.ca/" TargetMode="Externa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3.xm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hyperlink" Target="mailto:awards.dsi@utoronto.ca" TargetMode="External"/><Relationship Id="rId5" Type="http://schemas.openxmlformats.org/officeDocument/2006/relationships/slide" Target="slide12.xml"/><Relationship Id="rId10" Type="http://schemas.openxmlformats.org/officeDocument/2006/relationships/hyperlink" Target="https://datasciences.utoronto.ca/" TargetMode="External"/><Relationship Id="rId4" Type="http://schemas.openxmlformats.org/officeDocument/2006/relationships/slide" Target="slide7.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awards.dsi@utoronto.ca" TargetMode="External"/><Relationship Id="rId5" Type="http://schemas.openxmlformats.org/officeDocument/2006/relationships/hyperlink" Target="https://datasciences.utoronto.ca/" TargetMode="External"/><Relationship Id="rId4" Type="http://schemas.openxmlformats.org/officeDocument/2006/relationships/hyperlink" Target="mailto:https://datasciences.utoronto.ca/dsi-home/about-vision-mission-valu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awards.dsi@utoronto.ca" TargetMode="External"/><Relationship Id="rId5" Type="http://schemas.openxmlformats.org/officeDocument/2006/relationships/hyperlink" Target="https://datasciences.utoronto.ca/"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mailto:awards.dsi@utoronto.c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datasciences.utoronto.ca/" TargetMode="External"/><Relationship Id="rId5" Type="http://schemas.openxmlformats.org/officeDocument/2006/relationships/hyperlink" Target="https://datasciences.utoronto.ca/dsi-home/funding/funding_opportunities/catalyst_grants/"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mailto:awards.dsi@utoronto.ca" TargetMode="External"/><Relationship Id="rId3" Type="http://schemas.openxmlformats.org/officeDocument/2006/relationships/image" Target="../media/image9.jpeg"/><Relationship Id="rId7" Type="http://schemas.openxmlformats.org/officeDocument/2006/relationships/hyperlink" Target="https://datasciences.utoronto.c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datasciences.utoronto.ca/dsi-home/programs/thematic-program-reproducibility/" TargetMode="External"/><Relationship Id="rId5" Type="http://schemas.openxmlformats.org/officeDocument/2006/relationships/hyperlink" Target="https://datasciences.utoronto.ca/dsi-home/programs/thematic-programs-inequity/"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awards.dsi@utoronto.ca" TargetMode="External"/><Relationship Id="rId5" Type="http://schemas.openxmlformats.org/officeDocument/2006/relationships/hyperlink" Target="https://datasciences.utoronto.ca/" TargetMode="External"/><Relationship Id="rId4" Type="http://schemas.openxmlformats.org/officeDocument/2006/relationships/hyperlink" Target="https://datasciences.utoronto.ca/community/collaborative-research-team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atasciences.utoronto.ca/"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mailto:awards.dsi@utoronto.c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atasciences.utoronto.ca/"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mailto:awards.dsi@utoronto.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9D51CEE-B133-4A63-CF78-807E100797A4}"/>
              </a:ext>
            </a:extLst>
          </p:cNvPr>
          <p:cNvPicPr>
            <a:picLocks noChangeAspect="1"/>
          </p:cNvPicPr>
          <p:nvPr/>
        </p:nvPicPr>
        <p:blipFill>
          <a:blip r:embed="rId3"/>
          <a:srcRect l="11747" r="11747"/>
          <a:stretch/>
        </p:blipFill>
        <p:spPr>
          <a:xfrm>
            <a:off x="4391206" y="494861"/>
            <a:ext cx="7380367" cy="4823451"/>
          </a:xfrm>
          <a:prstGeom prst="rect">
            <a:avLst/>
          </a:prstGeom>
          <a:ln w="63500">
            <a:solidFill>
              <a:schemeClr val="bg1"/>
            </a:solidFill>
          </a:ln>
        </p:spPr>
      </p:pic>
      <p:sp>
        <p:nvSpPr>
          <p:cNvPr id="16" name="Footer Placeholder 1">
            <a:extLst>
              <a:ext uri="{FF2B5EF4-FFF2-40B4-BE49-F238E27FC236}">
                <a16:creationId xmlns:a16="http://schemas.microsoft.com/office/drawing/2014/main" id="{F718D510-0F1D-CAC3-91AB-CB96F389E574}"/>
              </a:ext>
            </a:extLst>
          </p:cNvPr>
          <p:cNvSpPr txBox="1">
            <a:spLocks/>
          </p:cNvSpPr>
          <p:nvPr/>
        </p:nvSpPr>
        <p:spPr>
          <a:xfrm>
            <a:off x="-1" y="6492875"/>
            <a:ext cx="12192001"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dirty="0" smtClean="0">
                <a:solidFill>
                  <a:schemeClr val="bg1"/>
                </a:solidFill>
                <a:latin typeface="Helvetica Neue Condensed"/>
                <a:ea typeface="Helvetica Neue Condensed" panose="02000503000000020004" pitchFamily="2" charset="0"/>
                <a:cs typeface="Helvetica Neue Condensed" panose="02000503000000020004" pitchFamily="2" charset="0"/>
              </a:rPr>
              <a:pPr algn="l"/>
              <a:t>1</a:t>
            </a:fld>
            <a:r>
              <a:rPr lang="en-US" sz="1000" b="1" dirty="0">
                <a:solidFill>
                  <a:schemeClr val="bg1"/>
                </a:solidFill>
                <a:latin typeface="Helvetica Neue Condensed"/>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a:ea typeface="Helvetica Neue Condensed" panose="02000503000000020004" pitchFamily="2" charset="0"/>
                <a:cs typeface="Helvetica Neue Condensed" panose="02000503000000020004" pitchFamily="2" charset="0"/>
              </a:rPr>
              <a:t>About the Data Sciences Institute (DSI)</a:t>
            </a:r>
            <a:r>
              <a:rPr lang="en-US" sz="1000" b="1" dirty="0">
                <a:solidFill>
                  <a:schemeClr val="tx2">
                    <a:lumMod val="60000"/>
                    <a:lumOff val="40000"/>
                  </a:schemeClr>
                </a:solidFill>
                <a:latin typeface="Helvetica Neue Condensed"/>
                <a:ea typeface="Helvetica Neue Condensed" panose="02000503000000020004" pitchFamily="2" charset="0"/>
                <a:cs typeface="Helvetica Neue Condensed" panose="02000503000000020004" pitchFamily="2" charset="0"/>
              </a:rPr>
              <a:t> | </a:t>
            </a:r>
            <a:r>
              <a:rPr lang="en-US" sz="1000" b="1" dirty="0">
                <a:solidFill>
                  <a:schemeClr val="bg1"/>
                </a:solidFill>
                <a:latin typeface="Helvetica Neue Condensed"/>
                <a:ea typeface="Helvetica Neue Condensed" panose="02000503000000020004" pitchFamily="2" charset="0"/>
                <a:cs typeface="Helvetica Neue Condensed" panose="02000503000000020004" pitchFamily="2" charset="0"/>
              </a:rPr>
              <a:t>web: </a:t>
            </a:r>
            <a:r>
              <a:rPr lang="en-US" sz="1000" b="1" dirty="0">
                <a:solidFill>
                  <a:schemeClr val="bg1"/>
                </a:solidFill>
                <a:latin typeface="Helvetica Neue Condensed"/>
                <a:ea typeface="Helvetica Neue Condensed" panose="02000503000000020004" pitchFamily="2" charset="0"/>
                <a:cs typeface="Helvetica Neue Condensed" panose="02000503000000020004" pitchFamily="2" charset="0"/>
                <a:hlinkClick r:id="rId4">
                  <a:extLst>
                    <a:ext uri="{A12FA001-AC4F-418D-AE19-62706E023703}">
                      <ahyp:hlinkClr xmlns:ahyp="http://schemas.microsoft.com/office/drawing/2018/hyperlinkcolor" val="tx"/>
                    </a:ext>
                  </a:extLst>
                </a:hlinkClick>
              </a:rPr>
              <a:t>datasciences.utoronto.ca</a:t>
            </a:r>
            <a:r>
              <a:rPr lang="en-US" sz="1000" b="1" dirty="0">
                <a:solidFill>
                  <a:schemeClr val="bg1"/>
                </a:solidFill>
                <a:latin typeface="Helvetica Neue Condensed"/>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a:ea typeface="Helvetica Neue Condensed" panose="02000503000000020004" pitchFamily="2" charset="0"/>
                <a:cs typeface="Helvetica Neue Condensed" panose="02000503000000020004" pitchFamily="2" charset="0"/>
              </a:rPr>
              <a:t>|</a:t>
            </a:r>
            <a:r>
              <a:rPr lang="en-US" sz="1000" b="1" dirty="0">
                <a:solidFill>
                  <a:schemeClr val="bg1"/>
                </a:solidFill>
                <a:latin typeface="Helvetica Neue Condensed"/>
                <a:ea typeface="Helvetica Neue Condensed" panose="02000503000000020004" pitchFamily="2" charset="0"/>
                <a:cs typeface="Helvetica Neue Condensed" panose="02000503000000020004" pitchFamily="2" charset="0"/>
              </a:rPr>
              <a:t> email: </a:t>
            </a:r>
            <a:r>
              <a:rPr lang="en-US" sz="1000" b="1" dirty="0">
                <a:solidFill>
                  <a:schemeClr val="bg1"/>
                </a:solidFill>
                <a:latin typeface="Helvetica Neue Condensed"/>
                <a:ea typeface="Helvetica Neue Condensed" panose="02000503000000020004" pitchFamily="2" charset="0"/>
                <a:cs typeface="Helvetica Neue Condensed" panose="02000503000000020004" pitchFamily="2" charset="0"/>
                <a:hlinkClick r:id="rId5">
                  <a:extLst>
                    <a:ext uri="{A12FA001-AC4F-418D-AE19-62706E023703}">
                      <ahyp:hlinkClr xmlns:ahyp="http://schemas.microsoft.com/office/drawing/2018/hyperlinkcolor" val="tx"/>
                    </a:ext>
                  </a:extLst>
                </a:hlinkClick>
              </a:rPr>
              <a:t>awards.dsi@utoronto.ca</a:t>
            </a:r>
            <a:endParaRPr lang="en-US" sz="1000" b="1" dirty="0">
              <a:solidFill>
                <a:schemeClr val="bg1"/>
              </a:solidFill>
              <a:latin typeface="Helvetica Neue Condensed"/>
              <a:ea typeface="Helvetica Neue Condensed" panose="02000503000000020004" pitchFamily="2" charset="0"/>
              <a:cs typeface="Helvetica Neue Condensed" panose="02000503000000020004" pitchFamily="2" charset="0"/>
            </a:endParaRPr>
          </a:p>
        </p:txBody>
      </p:sp>
      <p:pic>
        <p:nvPicPr>
          <p:cNvPr id="15" name="Picture 14" descr="DSI Logo">
            <a:extLst>
              <a:ext uri="{FF2B5EF4-FFF2-40B4-BE49-F238E27FC236}">
                <a16:creationId xmlns:a16="http://schemas.microsoft.com/office/drawing/2014/main" id="{2ED45F26-160C-C67D-D0EB-52A55425C3F5}"/>
              </a:ext>
            </a:extLst>
          </p:cNvPr>
          <p:cNvPicPr>
            <a:picLocks noChangeAspect="1"/>
          </p:cNvPicPr>
          <p:nvPr/>
        </p:nvPicPr>
        <p:blipFill>
          <a:blip r:embed="rId6"/>
          <a:stretch>
            <a:fillRect/>
          </a:stretch>
        </p:blipFill>
        <p:spPr>
          <a:xfrm>
            <a:off x="6967690" y="5972823"/>
            <a:ext cx="4803883" cy="780631"/>
          </a:xfrm>
          <a:prstGeom prst="rect">
            <a:avLst/>
          </a:prstGeom>
        </p:spPr>
      </p:pic>
      <p:sp>
        <p:nvSpPr>
          <p:cNvPr id="3" name="Title 2">
            <a:extLst>
              <a:ext uri="{FF2B5EF4-FFF2-40B4-BE49-F238E27FC236}">
                <a16:creationId xmlns:a16="http://schemas.microsoft.com/office/drawing/2014/main" id="{5E956FA8-8F85-B694-1813-C003E036D02A}"/>
              </a:ext>
            </a:extLst>
          </p:cNvPr>
          <p:cNvSpPr>
            <a:spLocks noGrp="1"/>
          </p:cNvSpPr>
          <p:nvPr>
            <p:ph type="ctrTitle"/>
          </p:nvPr>
        </p:nvSpPr>
        <p:spPr>
          <a:xfrm>
            <a:off x="277243" y="573167"/>
            <a:ext cx="3690185" cy="2387600"/>
          </a:xfrm>
        </p:spPr>
        <p:txBody>
          <a:bodyPr>
            <a:normAutofit/>
          </a:bodyPr>
          <a:lstStyle/>
          <a:p>
            <a:pPr algn="l"/>
            <a:r>
              <a:rPr lang="en-US" sz="6600" b="1" dirty="0">
                <a:solidFill>
                  <a:schemeClr val="bg1"/>
                </a:solidFill>
                <a:latin typeface="Helvetica" pitchFamily="2" charset="0"/>
              </a:rPr>
              <a:t>Catalyst Grant</a:t>
            </a:r>
          </a:p>
        </p:txBody>
      </p:sp>
      <p:sp>
        <p:nvSpPr>
          <p:cNvPr id="10" name="Content Placeholder 2">
            <a:extLst>
              <a:ext uri="{FF2B5EF4-FFF2-40B4-BE49-F238E27FC236}">
                <a16:creationId xmlns:a16="http://schemas.microsoft.com/office/drawing/2014/main" id="{C6EFC2E4-380B-9010-9E87-1B54681021BD}"/>
              </a:ext>
            </a:extLst>
          </p:cNvPr>
          <p:cNvSpPr txBox="1">
            <a:spLocks/>
          </p:cNvSpPr>
          <p:nvPr/>
        </p:nvSpPr>
        <p:spPr>
          <a:xfrm>
            <a:off x="363740" y="2960768"/>
            <a:ext cx="3776415" cy="292010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Information Session</a:t>
            </a:r>
          </a:p>
          <a:p>
            <a:pPr algn="l"/>
            <a:r>
              <a:rPr lang="en-US" sz="2000" b="1" dirty="0">
                <a:solidFill>
                  <a:schemeClr val="bg1"/>
                </a:solidFill>
                <a:latin typeface="Helvetica Neue Condensed"/>
                <a:ea typeface="Helvetica Neue Condensed" panose="02000503000000020004" pitchFamily="2" charset="0"/>
                <a:cs typeface="Helvetica Neue Condensed" panose="02000503000000020004" pitchFamily="2" charset="0"/>
              </a:rPr>
              <a:t>16 May 2023</a:t>
            </a:r>
          </a:p>
          <a:p>
            <a:pPr algn="l">
              <a:lnSpc>
                <a:spcPct val="100000"/>
              </a:lnSpc>
            </a:pPr>
            <a:endParaRPr lang="en-US" sz="2000" b="1" dirty="0">
              <a:solidFill>
                <a:schemeClr val="bg1"/>
              </a:solidFill>
              <a:latin typeface="Helvetica Neue Condensed"/>
              <a:ea typeface="Helvetica Neue Condensed" panose="02000503000000020004" pitchFamily="2" charset="0"/>
              <a:cs typeface="Helvetica Neue Condensed" panose="02000503000000020004" pitchFamily="2" charset="0"/>
            </a:endParaRPr>
          </a:p>
          <a:p>
            <a:pPr algn="l">
              <a:lnSpc>
                <a:spcPct val="100000"/>
              </a:lnSpc>
            </a:pPr>
            <a:r>
              <a:rPr lang="en-US" sz="2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Dr. Gary Bader, DSI Associate Director, Research &amp; Software</a:t>
            </a:r>
          </a:p>
          <a:p>
            <a:pPr algn="l">
              <a:lnSpc>
                <a:spcPct val="100000"/>
              </a:lnSpc>
            </a:pPr>
            <a:r>
              <a:rPr lang="en-CA" sz="2000" b="1" dirty="0">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Terrence Donnelly Centre for Cellular &amp; Biomolecular Research</a:t>
            </a:r>
            <a:endParaRPr lang="en-US" sz="2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3245766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02DBA6A-C1F6-5C40-92E5-C9B917880F37}"/>
              </a:ext>
            </a:extLst>
          </p:cNvPr>
          <p:cNvSpPr>
            <a:spLocks noGrp="1"/>
          </p:cNvSpPr>
          <p:nvPr>
            <p:ph type="title"/>
          </p:nvPr>
        </p:nvSpPr>
        <p:spPr>
          <a:xfrm>
            <a:off x="231418" y="229658"/>
            <a:ext cx="6316137" cy="1797307"/>
          </a:xfrm>
        </p:spPr>
        <p:txBody>
          <a:bodyPr>
            <a:normAutofit/>
          </a:bodyPr>
          <a:lstStyle/>
          <a:p>
            <a:r>
              <a:rPr lang="en-US" sz="4300" b="1" dirty="0">
                <a:solidFill>
                  <a:schemeClr val="bg1"/>
                </a:solidFill>
                <a:latin typeface="Helvetica"/>
                <a:cs typeface="Helvetica"/>
              </a:rPr>
              <a:t>2023 Catalyst Grant </a:t>
            </a:r>
            <a:r>
              <a:rPr lang="en-US" sz="4300" b="1" dirty="0">
                <a:solidFill>
                  <a:schemeClr val="accent4"/>
                </a:solidFill>
                <a:latin typeface="Helvetica"/>
                <a:cs typeface="Helvetica"/>
              </a:rPr>
              <a:t>Cosponsored Grants</a:t>
            </a:r>
            <a:endParaRPr lang="en-US" sz="4300" dirty="0">
              <a:solidFill>
                <a:schemeClr val="accent4"/>
              </a:solidFill>
              <a:latin typeface="Calibri Light"/>
              <a:cs typeface="Calibri Light"/>
            </a:endParaRPr>
          </a:p>
        </p:txBody>
      </p:sp>
      <p:sp>
        <p:nvSpPr>
          <p:cNvPr id="13" name="Content Placeholder 2">
            <a:extLst>
              <a:ext uri="{FF2B5EF4-FFF2-40B4-BE49-F238E27FC236}">
                <a16:creationId xmlns:a16="http://schemas.microsoft.com/office/drawing/2014/main" id="{78624659-7E30-1A81-04A4-563E1D11847B}"/>
              </a:ext>
            </a:extLst>
          </p:cNvPr>
          <p:cNvSpPr>
            <a:spLocks noGrp="1"/>
          </p:cNvSpPr>
          <p:nvPr>
            <p:ph idx="1"/>
          </p:nvPr>
        </p:nvSpPr>
        <p:spPr>
          <a:xfrm>
            <a:off x="231418" y="2026965"/>
            <a:ext cx="5306937" cy="4244626"/>
          </a:xfrm>
        </p:spPr>
        <p:txBody>
          <a:bodyPr vert="horz" lIns="91440" tIns="45720" rIns="91440" bIns="45720" rtlCol="0" anchor="t">
            <a:normAutofit/>
          </a:bodyPr>
          <a:lstStyle/>
          <a:p>
            <a:pPr marL="0" indent="0">
              <a:buNone/>
            </a:pPr>
            <a:r>
              <a:rPr lang="en-CA" sz="2000" b="1" dirty="0">
                <a:solidFill>
                  <a:schemeClr val="bg1"/>
                </a:solidFill>
              </a:rPr>
              <a:t>DSI-</a:t>
            </a:r>
            <a:r>
              <a:rPr lang="en-CA" sz="2000" b="1" err="1">
                <a:solidFill>
                  <a:schemeClr val="bg1"/>
                </a:solidFill>
              </a:rPr>
              <a:t>Temerty</a:t>
            </a:r>
            <a:r>
              <a:rPr lang="en-CA" sz="2000" b="1" dirty="0">
                <a:solidFill>
                  <a:schemeClr val="bg1"/>
                </a:solidFill>
              </a:rPr>
              <a:t> Catalyst Grant for Data Science in Medicine and Health</a:t>
            </a:r>
            <a:endParaRPr lang="en-CA" sz="2000" b="1" dirty="0">
              <a:solidFill>
                <a:schemeClr val="bg1"/>
              </a:solidFill>
              <a:cs typeface="Calibri"/>
            </a:endParaRPr>
          </a:p>
          <a:p>
            <a:r>
              <a:rPr lang="en-US" sz="2000" dirty="0">
                <a:solidFill>
                  <a:schemeClr val="bg1"/>
                </a:solidFill>
                <a:latin typeface="Calibri"/>
                <a:cs typeface="Helvetica"/>
              </a:rPr>
              <a:t>The DSI is pleased to partner with the </a:t>
            </a:r>
            <a:r>
              <a:rPr lang="en-US" sz="2000" err="1">
                <a:solidFill>
                  <a:schemeClr val="bg1"/>
                </a:solidFill>
                <a:latin typeface="Calibri"/>
                <a:cs typeface="Helvetica"/>
              </a:rPr>
              <a:t>Temerty</a:t>
            </a:r>
            <a:r>
              <a:rPr lang="en-US" sz="2000" dirty="0">
                <a:solidFill>
                  <a:schemeClr val="bg1"/>
                </a:solidFill>
                <a:latin typeface="Calibri"/>
                <a:cs typeface="Helvetica"/>
              </a:rPr>
              <a:t> Centre for Artificial Intelligence Research and Education in Medicine (T-CAIREM) to co-fund two Catalyst Grants focused on innovative and novel data science methodologies in medicine and health.</a:t>
            </a:r>
          </a:p>
          <a:p>
            <a:pPr marL="0" indent="0">
              <a:buNone/>
            </a:pPr>
            <a:endParaRPr lang="en-CA" sz="1600" dirty="0">
              <a:solidFill>
                <a:schemeClr val="bg1"/>
              </a:solidFill>
            </a:endParaRPr>
          </a:p>
        </p:txBody>
      </p:sp>
      <p:pic>
        <p:nvPicPr>
          <p:cNvPr id="3" name="Picture 2" descr="DSI Logo">
            <a:extLst>
              <a:ext uri="{FF2B5EF4-FFF2-40B4-BE49-F238E27FC236}">
                <a16:creationId xmlns:a16="http://schemas.microsoft.com/office/drawing/2014/main" id="{FD024AA7-9025-474E-717F-F2C3C78F289D}"/>
              </a:ext>
            </a:extLst>
          </p:cNvPr>
          <p:cNvPicPr>
            <a:picLocks noChangeAspect="1"/>
          </p:cNvPicPr>
          <p:nvPr/>
        </p:nvPicPr>
        <p:blipFill>
          <a:blip r:embed="rId2"/>
          <a:srcRect/>
          <a:stretch/>
        </p:blipFill>
        <p:spPr>
          <a:xfrm>
            <a:off x="7007066" y="5981878"/>
            <a:ext cx="4725130" cy="762521"/>
          </a:xfrm>
          <a:prstGeom prst="rect">
            <a:avLst/>
          </a:prstGeom>
        </p:spPr>
      </p:pic>
      <p:sp>
        <p:nvSpPr>
          <p:cNvPr id="8" name="Footer Placeholder 1">
            <a:extLst>
              <a:ext uri="{FF2B5EF4-FFF2-40B4-BE49-F238E27FC236}">
                <a16:creationId xmlns:a16="http://schemas.microsoft.com/office/drawing/2014/main" id="{CEAC97F8-00B1-3E24-A38C-5D8906F061C2}"/>
              </a:ext>
            </a:extLst>
          </p:cNvPr>
          <p:cNvSpPr txBox="1">
            <a:spLocks/>
          </p:cNvSpPr>
          <p:nvPr/>
        </p:nvSpPr>
        <p:spPr>
          <a:xfrm>
            <a:off x="-2" y="6492875"/>
            <a:ext cx="12192002"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10</a:t>
            </a:fld>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2023 Catalyst Grant Competition</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web:</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3"/>
              </a:rPr>
              <a:t>datasciences.utoronto.ca</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email:</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4"/>
              </a:rPr>
              <a:t>awards.dsi@utoronto.ca</a:t>
            </a:r>
            <a:endPar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9" name="TextBox 8">
            <a:extLst>
              <a:ext uri="{FF2B5EF4-FFF2-40B4-BE49-F238E27FC236}">
                <a16:creationId xmlns:a16="http://schemas.microsoft.com/office/drawing/2014/main" id="{CD457D6B-87D1-9090-E165-DC80DC193A98}"/>
              </a:ext>
            </a:extLst>
          </p:cNvPr>
          <p:cNvSpPr txBox="1"/>
          <p:nvPr/>
        </p:nvSpPr>
        <p:spPr>
          <a:xfrm>
            <a:off x="6473536" y="2026965"/>
            <a:ext cx="5487046" cy="2323713"/>
          </a:xfrm>
          <a:prstGeom prst="rect">
            <a:avLst/>
          </a:prstGeom>
          <a:noFill/>
        </p:spPr>
        <p:txBody>
          <a:bodyPr wrap="square" lIns="91440" tIns="45720" rIns="91440" bIns="45720" anchor="t">
            <a:spAutoFit/>
          </a:bodyPr>
          <a:lstStyle/>
          <a:p>
            <a:pPr>
              <a:spcAft>
                <a:spcPts val="600"/>
              </a:spcAft>
            </a:pPr>
            <a:r>
              <a:rPr lang="en-CA" sz="2000" b="1" dirty="0">
                <a:solidFill>
                  <a:schemeClr val="bg1"/>
                </a:solidFill>
                <a:latin typeface="Calibri"/>
                <a:cs typeface="Helvetica"/>
              </a:rPr>
              <a:t>DSI-TISS Catalyst Grant for Data Science in Sport Analytics</a:t>
            </a:r>
            <a:endParaRPr lang="en-CA" sz="2000">
              <a:solidFill>
                <a:schemeClr val="bg1"/>
              </a:solidFill>
              <a:latin typeface="Calibri"/>
              <a:cs typeface="Calibri"/>
            </a:endParaRPr>
          </a:p>
          <a:p>
            <a:pPr marL="285750" indent="-285750">
              <a:spcAft>
                <a:spcPts val="600"/>
              </a:spcAft>
              <a:buFont typeface="Arial" panose="020B0604020202020204" pitchFamily="34" charset="0"/>
              <a:buChar char="•"/>
            </a:pPr>
            <a:r>
              <a:rPr lang="en-US" sz="2000" dirty="0">
                <a:solidFill>
                  <a:schemeClr val="bg1"/>
                </a:solidFill>
                <a:latin typeface="Calibri"/>
                <a:cs typeface="Helvetica"/>
              </a:rPr>
              <a:t>The DSI is pleased to partner with the Tanenbaum Institute for Science in Sport (TISS) to co-fund up to three Catalyst Grants focused on innovative and novel data science in sport and sport analytics.</a:t>
            </a:r>
          </a:p>
        </p:txBody>
      </p:sp>
    </p:spTree>
    <p:extLst>
      <p:ext uri="{BB962C8B-B14F-4D97-AF65-F5344CB8AC3E}">
        <p14:creationId xmlns:p14="http://schemas.microsoft.com/office/powerpoint/2010/main" val="3340906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02DBA6A-C1F6-5C40-92E5-C9B917880F37}"/>
              </a:ext>
            </a:extLst>
          </p:cNvPr>
          <p:cNvSpPr>
            <a:spLocks noGrp="1"/>
          </p:cNvSpPr>
          <p:nvPr>
            <p:ph type="title"/>
          </p:nvPr>
        </p:nvSpPr>
        <p:spPr>
          <a:xfrm>
            <a:off x="231418" y="229658"/>
            <a:ext cx="6316137" cy="1797307"/>
          </a:xfrm>
        </p:spPr>
        <p:txBody>
          <a:bodyPr>
            <a:normAutofit/>
          </a:bodyPr>
          <a:lstStyle/>
          <a:p>
            <a:r>
              <a:rPr lang="en-US" sz="4300" b="1" dirty="0">
                <a:solidFill>
                  <a:schemeClr val="bg1"/>
                </a:solidFill>
                <a:latin typeface="Helvetica" pitchFamily="2" charset="0"/>
              </a:rPr>
              <a:t>2023 Catalyst Grant </a:t>
            </a:r>
            <a:r>
              <a:rPr lang="en-US" sz="4300" b="1" dirty="0">
                <a:solidFill>
                  <a:schemeClr val="accent4"/>
                </a:solidFill>
                <a:latin typeface="Helvetica" pitchFamily="2" charset="0"/>
              </a:rPr>
              <a:t>Timeline</a:t>
            </a:r>
            <a:endParaRPr lang="en-US" sz="4300" dirty="0">
              <a:solidFill>
                <a:schemeClr val="accent4"/>
              </a:solidFill>
            </a:endParaRPr>
          </a:p>
        </p:txBody>
      </p:sp>
      <p:sp>
        <p:nvSpPr>
          <p:cNvPr id="13" name="Content Placeholder 2">
            <a:extLst>
              <a:ext uri="{FF2B5EF4-FFF2-40B4-BE49-F238E27FC236}">
                <a16:creationId xmlns:a16="http://schemas.microsoft.com/office/drawing/2014/main" id="{78624659-7E30-1A81-04A4-563E1D11847B}"/>
              </a:ext>
            </a:extLst>
          </p:cNvPr>
          <p:cNvSpPr>
            <a:spLocks noGrp="1"/>
          </p:cNvSpPr>
          <p:nvPr>
            <p:ph idx="1"/>
          </p:nvPr>
        </p:nvSpPr>
        <p:spPr>
          <a:xfrm>
            <a:off x="231419" y="2026965"/>
            <a:ext cx="5234200" cy="4244626"/>
          </a:xfrm>
        </p:spPr>
        <p:txBody>
          <a:bodyPr>
            <a:normAutofit/>
          </a:bodyPr>
          <a:lstStyle/>
          <a:p>
            <a:pPr marL="0" indent="0">
              <a:buNone/>
            </a:pPr>
            <a:r>
              <a:rPr lang="en-CA" sz="2400" b="1" dirty="0">
                <a:solidFill>
                  <a:schemeClr val="bg1"/>
                </a:solidFill>
              </a:rPr>
              <a:t>Stage 1 Application</a:t>
            </a:r>
          </a:p>
          <a:p>
            <a:pPr>
              <a:buFont typeface="Wingdings" pitchFamily="2" charset="2"/>
              <a:buChar char="v"/>
            </a:pPr>
            <a:r>
              <a:rPr lang="en-CA" sz="2400" dirty="0">
                <a:solidFill>
                  <a:schemeClr val="bg1"/>
                </a:solidFill>
              </a:rPr>
              <a:t> Letter of Intent (LOI) Deadline: July 14</a:t>
            </a:r>
          </a:p>
          <a:p>
            <a:pPr>
              <a:buFont typeface="Wingdings" pitchFamily="2" charset="2"/>
              <a:buChar char="v"/>
            </a:pPr>
            <a:r>
              <a:rPr lang="en-CA" sz="2400" dirty="0">
                <a:solidFill>
                  <a:schemeClr val="bg1"/>
                </a:solidFill>
              </a:rPr>
              <a:t> Notification on LOI and invitations sent: August 31</a:t>
            </a:r>
          </a:p>
          <a:p>
            <a:pPr marL="0" indent="0">
              <a:buNone/>
            </a:pPr>
            <a:r>
              <a:rPr lang="en-CA" sz="2400" b="1" dirty="0">
                <a:solidFill>
                  <a:schemeClr val="bg1"/>
                </a:solidFill>
              </a:rPr>
              <a:t>LOIs will undergo review and only successful Stage 1 applicants will be invited to submit a full application.</a:t>
            </a:r>
          </a:p>
        </p:txBody>
      </p:sp>
      <p:pic>
        <p:nvPicPr>
          <p:cNvPr id="3" name="Picture 2" descr="DSI Logo">
            <a:extLst>
              <a:ext uri="{FF2B5EF4-FFF2-40B4-BE49-F238E27FC236}">
                <a16:creationId xmlns:a16="http://schemas.microsoft.com/office/drawing/2014/main" id="{60E6F560-E1C7-DBAE-C28D-438FCC05F801}"/>
              </a:ext>
            </a:extLst>
          </p:cNvPr>
          <p:cNvPicPr>
            <a:picLocks noChangeAspect="1"/>
          </p:cNvPicPr>
          <p:nvPr/>
        </p:nvPicPr>
        <p:blipFill>
          <a:blip r:embed="rId3"/>
          <a:srcRect/>
          <a:stretch/>
        </p:blipFill>
        <p:spPr>
          <a:xfrm>
            <a:off x="7007066" y="5981878"/>
            <a:ext cx="4725130" cy="762521"/>
          </a:xfrm>
          <a:prstGeom prst="rect">
            <a:avLst/>
          </a:prstGeom>
        </p:spPr>
      </p:pic>
      <p:sp>
        <p:nvSpPr>
          <p:cNvPr id="9" name="Footer Placeholder 1">
            <a:extLst>
              <a:ext uri="{FF2B5EF4-FFF2-40B4-BE49-F238E27FC236}">
                <a16:creationId xmlns:a16="http://schemas.microsoft.com/office/drawing/2014/main" id="{2436B745-3B2F-86ED-55AE-9B5F9E8A169A}"/>
              </a:ext>
            </a:extLst>
          </p:cNvPr>
          <p:cNvSpPr txBox="1">
            <a:spLocks/>
          </p:cNvSpPr>
          <p:nvPr/>
        </p:nvSpPr>
        <p:spPr>
          <a:xfrm>
            <a:off x="-2" y="6492875"/>
            <a:ext cx="12192002"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11</a:t>
            </a:fld>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Submission Process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web:</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4"/>
              </a:rPr>
              <a:t>datasciences.utoronto.ca</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email:</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5"/>
              </a:rPr>
              <a:t>awards.dsi@utoronto.ca</a:t>
            </a:r>
            <a:endPar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11" name="TextBox 10">
            <a:extLst>
              <a:ext uri="{FF2B5EF4-FFF2-40B4-BE49-F238E27FC236}">
                <a16:creationId xmlns:a16="http://schemas.microsoft.com/office/drawing/2014/main" id="{DA451E66-865E-5A2F-F751-B978CD857964}"/>
              </a:ext>
            </a:extLst>
          </p:cNvPr>
          <p:cNvSpPr txBox="1"/>
          <p:nvPr/>
        </p:nvSpPr>
        <p:spPr>
          <a:xfrm>
            <a:off x="5704609" y="2026965"/>
            <a:ext cx="5865668" cy="3293209"/>
          </a:xfrm>
          <a:prstGeom prst="rect">
            <a:avLst/>
          </a:prstGeom>
          <a:noFill/>
        </p:spPr>
        <p:txBody>
          <a:bodyPr wrap="square">
            <a:spAutoFit/>
          </a:bodyPr>
          <a:lstStyle/>
          <a:p>
            <a:pPr marL="0" indent="0">
              <a:spcAft>
                <a:spcPts val="1200"/>
              </a:spcAft>
              <a:buNone/>
            </a:pPr>
            <a:r>
              <a:rPr lang="en-CA" sz="2400" b="1" dirty="0">
                <a:solidFill>
                  <a:schemeClr val="bg1"/>
                </a:solidFill>
              </a:rPr>
              <a:t>Stage 2 Application</a:t>
            </a:r>
          </a:p>
          <a:p>
            <a:pPr>
              <a:spcAft>
                <a:spcPts val="1200"/>
              </a:spcAft>
              <a:buFont typeface="Wingdings" pitchFamily="2" charset="2"/>
              <a:buChar char="v"/>
            </a:pPr>
            <a:r>
              <a:rPr lang="en-CA" sz="2400" dirty="0">
                <a:solidFill>
                  <a:schemeClr val="bg1"/>
                </a:solidFill>
              </a:rPr>
              <a:t> Full Application Deadline: November 3</a:t>
            </a:r>
          </a:p>
          <a:p>
            <a:pPr>
              <a:spcAft>
                <a:spcPts val="1200"/>
              </a:spcAft>
              <a:buFont typeface="Wingdings" pitchFamily="2" charset="2"/>
              <a:buChar char="v"/>
            </a:pPr>
            <a:r>
              <a:rPr lang="en-CA" sz="2400" dirty="0">
                <a:solidFill>
                  <a:schemeClr val="bg1"/>
                </a:solidFill>
              </a:rPr>
              <a:t> Review Committee Meeting: mid-December</a:t>
            </a:r>
          </a:p>
          <a:p>
            <a:pPr>
              <a:spcAft>
                <a:spcPts val="1200"/>
              </a:spcAft>
              <a:buFont typeface="Wingdings" pitchFamily="2" charset="2"/>
              <a:buChar char="v"/>
            </a:pPr>
            <a:r>
              <a:rPr lang="en-CA" sz="2400" dirty="0">
                <a:solidFill>
                  <a:schemeClr val="bg1"/>
                </a:solidFill>
              </a:rPr>
              <a:t> Notification of Award: mid- to late January 2023</a:t>
            </a:r>
          </a:p>
          <a:p>
            <a:pPr marL="0" indent="0">
              <a:spcAft>
                <a:spcPts val="1200"/>
              </a:spcAft>
              <a:buNone/>
            </a:pPr>
            <a:r>
              <a:rPr lang="en-CA" sz="2400" dirty="0">
                <a:solidFill>
                  <a:schemeClr val="accent3"/>
                </a:solidFill>
                <a:hlinkClick r:id="rId6"/>
              </a:rPr>
              <a:t>Full Info on Website</a:t>
            </a:r>
            <a:endParaRPr lang="en-CA" sz="2400" dirty="0">
              <a:solidFill>
                <a:schemeClr val="bg1"/>
              </a:solidFill>
            </a:endParaRPr>
          </a:p>
        </p:txBody>
      </p:sp>
    </p:spTree>
    <p:extLst>
      <p:ext uri="{BB962C8B-B14F-4D97-AF65-F5344CB8AC3E}">
        <p14:creationId xmlns:p14="http://schemas.microsoft.com/office/powerpoint/2010/main" val="1610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02DBA6A-C1F6-5C40-92E5-C9B917880F37}"/>
              </a:ext>
            </a:extLst>
          </p:cNvPr>
          <p:cNvSpPr>
            <a:spLocks noGrp="1"/>
          </p:cNvSpPr>
          <p:nvPr>
            <p:ph type="title"/>
          </p:nvPr>
        </p:nvSpPr>
        <p:spPr>
          <a:xfrm>
            <a:off x="231418" y="229658"/>
            <a:ext cx="6316137" cy="1797307"/>
          </a:xfrm>
        </p:spPr>
        <p:txBody>
          <a:bodyPr>
            <a:normAutofit/>
          </a:bodyPr>
          <a:lstStyle/>
          <a:p>
            <a:r>
              <a:rPr lang="en-US" sz="4300" b="1" dirty="0">
                <a:solidFill>
                  <a:schemeClr val="bg1"/>
                </a:solidFill>
                <a:latin typeface="Helvetica" pitchFamily="2" charset="0"/>
              </a:rPr>
              <a:t>Submission Process</a:t>
            </a:r>
            <a:br>
              <a:rPr lang="en-US" sz="4300" b="1" dirty="0">
                <a:solidFill>
                  <a:schemeClr val="bg1"/>
                </a:solidFill>
                <a:latin typeface="Helvetica" pitchFamily="2" charset="0"/>
              </a:rPr>
            </a:br>
            <a:r>
              <a:rPr lang="en-US" sz="4300" b="1" dirty="0">
                <a:solidFill>
                  <a:schemeClr val="accent4"/>
                </a:solidFill>
                <a:latin typeface="Helvetica" pitchFamily="2" charset="0"/>
              </a:rPr>
              <a:t>Overview</a:t>
            </a:r>
            <a:endParaRPr lang="en-US" sz="4300" dirty="0">
              <a:solidFill>
                <a:schemeClr val="accent4"/>
              </a:solidFill>
            </a:endParaRPr>
          </a:p>
        </p:txBody>
      </p:sp>
      <p:sp>
        <p:nvSpPr>
          <p:cNvPr id="13" name="Content Placeholder 2">
            <a:extLst>
              <a:ext uri="{FF2B5EF4-FFF2-40B4-BE49-F238E27FC236}">
                <a16:creationId xmlns:a16="http://schemas.microsoft.com/office/drawing/2014/main" id="{78624659-7E30-1A81-04A4-563E1D11847B}"/>
              </a:ext>
            </a:extLst>
          </p:cNvPr>
          <p:cNvSpPr>
            <a:spLocks noGrp="1"/>
          </p:cNvSpPr>
          <p:nvPr>
            <p:ph idx="1"/>
          </p:nvPr>
        </p:nvSpPr>
        <p:spPr>
          <a:xfrm>
            <a:off x="231418" y="2026965"/>
            <a:ext cx="11729164" cy="4244626"/>
          </a:xfrm>
        </p:spPr>
        <p:txBody>
          <a:bodyPr>
            <a:normAutofit/>
          </a:bodyPr>
          <a:lstStyle/>
          <a:p>
            <a:pPr marL="0" indent="0">
              <a:buNone/>
            </a:pPr>
            <a:r>
              <a:rPr lang="en-CA" sz="2400" dirty="0">
                <a:solidFill>
                  <a:schemeClr val="bg1"/>
                </a:solidFill>
              </a:rPr>
              <a:t>Proposals to the competition are submitted through an online portal (</a:t>
            </a:r>
            <a:r>
              <a:rPr lang="en-CA" sz="2400" dirty="0">
                <a:solidFill>
                  <a:schemeClr val="bg1"/>
                </a:solidFill>
                <a:hlinkClick r:id="rId3"/>
              </a:rPr>
              <a:t>http://apply.datasciences.utoronto.ca</a:t>
            </a:r>
            <a:r>
              <a:rPr lang="en-CA" sz="2400" dirty="0">
                <a:solidFill>
                  <a:schemeClr val="bg1"/>
                </a:solidFill>
              </a:rPr>
              <a:t>); materials and questions can be found at the </a:t>
            </a:r>
            <a:r>
              <a:rPr lang="en-CA" sz="2400" dirty="0">
                <a:solidFill>
                  <a:schemeClr val="accent3"/>
                </a:solidFill>
                <a:hlinkClick r:id="rId4"/>
              </a:rPr>
              <a:t>DSI Website</a:t>
            </a:r>
            <a:r>
              <a:rPr lang="en-CA" sz="2400" dirty="0">
                <a:solidFill>
                  <a:schemeClr val="bg1"/>
                </a:solidFill>
              </a:rPr>
              <a:t>.</a:t>
            </a:r>
          </a:p>
          <a:p>
            <a:pPr marL="0" indent="0">
              <a:buNone/>
            </a:pPr>
            <a:r>
              <a:rPr lang="en-CA" sz="2400" dirty="0">
                <a:solidFill>
                  <a:schemeClr val="bg1"/>
                </a:solidFill>
              </a:rPr>
              <a:t>The details for submitting these materials are explained in detail under the “Submission Process” tab. Any questions can be sent to Mark Abraham, DSI’s Strategic Research Grants Officer, at </a:t>
            </a:r>
            <a:r>
              <a:rPr lang="en-CA" sz="2400" dirty="0">
                <a:solidFill>
                  <a:schemeClr val="accent3"/>
                </a:solidFill>
                <a:hlinkClick r:id="rId5"/>
              </a:rPr>
              <a:t>awards.dsi@utoronto.ca</a:t>
            </a:r>
            <a:r>
              <a:rPr lang="en-CA" sz="2400" dirty="0">
                <a:solidFill>
                  <a:schemeClr val="bg1"/>
                </a:solidFill>
              </a:rPr>
              <a:t>.</a:t>
            </a:r>
          </a:p>
        </p:txBody>
      </p:sp>
      <p:pic>
        <p:nvPicPr>
          <p:cNvPr id="8" name="Picture 7" descr="DSI Logo">
            <a:extLst>
              <a:ext uri="{FF2B5EF4-FFF2-40B4-BE49-F238E27FC236}">
                <a16:creationId xmlns:a16="http://schemas.microsoft.com/office/drawing/2014/main" id="{942E4B6A-C90E-2F50-05D4-A0D973ECD295}"/>
              </a:ext>
            </a:extLst>
          </p:cNvPr>
          <p:cNvPicPr>
            <a:picLocks noChangeAspect="1"/>
          </p:cNvPicPr>
          <p:nvPr/>
        </p:nvPicPr>
        <p:blipFill>
          <a:blip r:embed="rId6"/>
          <a:srcRect/>
          <a:stretch/>
        </p:blipFill>
        <p:spPr>
          <a:xfrm>
            <a:off x="7007066" y="5981878"/>
            <a:ext cx="4725130" cy="762521"/>
          </a:xfrm>
          <a:prstGeom prst="rect">
            <a:avLst/>
          </a:prstGeom>
        </p:spPr>
      </p:pic>
      <p:sp>
        <p:nvSpPr>
          <p:cNvPr id="9" name="Footer Placeholder 1">
            <a:extLst>
              <a:ext uri="{FF2B5EF4-FFF2-40B4-BE49-F238E27FC236}">
                <a16:creationId xmlns:a16="http://schemas.microsoft.com/office/drawing/2014/main" id="{1191DF71-5CCC-801D-65D9-A078F8AA5679}"/>
              </a:ext>
            </a:extLst>
          </p:cNvPr>
          <p:cNvSpPr txBox="1">
            <a:spLocks/>
          </p:cNvSpPr>
          <p:nvPr/>
        </p:nvSpPr>
        <p:spPr>
          <a:xfrm>
            <a:off x="-2" y="6492875"/>
            <a:ext cx="12192002"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12</a:t>
            </a:fld>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Submission Process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web:</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7"/>
              </a:rPr>
              <a:t>datasciences.utoronto.ca</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email:</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5"/>
              </a:rPr>
              <a:t>awards.dsi@utoronto.ca</a:t>
            </a:r>
            <a:endPar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3339132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02DBA6A-C1F6-5C40-92E5-C9B917880F37}"/>
              </a:ext>
            </a:extLst>
          </p:cNvPr>
          <p:cNvSpPr>
            <a:spLocks noGrp="1"/>
          </p:cNvSpPr>
          <p:nvPr>
            <p:ph type="title"/>
          </p:nvPr>
        </p:nvSpPr>
        <p:spPr>
          <a:xfrm>
            <a:off x="231418" y="229658"/>
            <a:ext cx="6316137" cy="1797307"/>
          </a:xfrm>
        </p:spPr>
        <p:txBody>
          <a:bodyPr>
            <a:normAutofit/>
          </a:bodyPr>
          <a:lstStyle/>
          <a:p>
            <a:r>
              <a:rPr lang="en-US" sz="4300" b="1" dirty="0">
                <a:solidFill>
                  <a:schemeClr val="bg1"/>
                </a:solidFill>
                <a:latin typeface="Helvetica"/>
                <a:cs typeface="Helvetica"/>
              </a:rPr>
              <a:t>Submission Process</a:t>
            </a:r>
            <a:br>
              <a:rPr lang="en-US" sz="4300" b="1" dirty="0">
                <a:latin typeface="Helvetica" pitchFamily="2" charset="0"/>
              </a:rPr>
            </a:br>
            <a:r>
              <a:rPr lang="en-US" sz="4300" b="1" dirty="0">
                <a:solidFill>
                  <a:schemeClr val="accent4"/>
                </a:solidFill>
                <a:latin typeface="Helvetica"/>
                <a:cs typeface="Helvetica"/>
              </a:rPr>
              <a:t>Letter of Intent  </a:t>
            </a:r>
            <a:endParaRPr lang="en-US" sz="4300" dirty="0">
              <a:solidFill>
                <a:schemeClr val="accent4"/>
              </a:solidFill>
            </a:endParaRPr>
          </a:p>
        </p:txBody>
      </p:sp>
      <p:sp>
        <p:nvSpPr>
          <p:cNvPr id="13" name="Content Placeholder 2">
            <a:extLst>
              <a:ext uri="{FF2B5EF4-FFF2-40B4-BE49-F238E27FC236}">
                <a16:creationId xmlns:a16="http://schemas.microsoft.com/office/drawing/2014/main" id="{78624659-7E30-1A81-04A4-563E1D11847B}"/>
              </a:ext>
            </a:extLst>
          </p:cNvPr>
          <p:cNvSpPr>
            <a:spLocks noGrp="1"/>
          </p:cNvSpPr>
          <p:nvPr>
            <p:ph idx="1"/>
          </p:nvPr>
        </p:nvSpPr>
        <p:spPr>
          <a:xfrm>
            <a:off x="231418" y="2026965"/>
            <a:ext cx="5483581" cy="4244626"/>
          </a:xfrm>
        </p:spPr>
        <p:txBody>
          <a:bodyPr>
            <a:normAutofit/>
          </a:bodyPr>
          <a:lstStyle/>
          <a:p>
            <a:pPr marL="0" indent="0">
              <a:buNone/>
            </a:pPr>
            <a:r>
              <a:rPr lang="en-CA" sz="2000" dirty="0">
                <a:solidFill>
                  <a:schemeClr val="bg1"/>
                </a:solidFill>
              </a:rPr>
              <a:t>Deadline: July 14.</a:t>
            </a:r>
          </a:p>
          <a:p>
            <a:pPr marL="0" indent="0">
              <a:buNone/>
            </a:pPr>
            <a:r>
              <a:rPr lang="en-CA" sz="2000" dirty="0">
                <a:solidFill>
                  <a:schemeClr val="bg1"/>
                </a:solidFill>
              </a:rPr>
              <a:t>The LOI includes an online form that takes in details about your CRT, CVs for all PIs and Co-Is, and a 2-page written application with five sections:</a:t>
            </a:r>
          </a:p>
          <a:p>
            <a:r>
              <a:rPr lang="en-CA" sz="2000" b="1" dirty="0">
                <a:solidFill>
                  <a:schemeClr val="bg1"/>
                </a:solidFill>
              </a:rPr>
              <a:t>A. Project Rationale, Objectives, &amp; Goals</a:t>
            </a:r>
          </a:p>
          <a:p>
            <a:r>
              <a:rPr lang="en-CA" sz="2000" b="1" dirty="0">
                <a:solidFill>
                  <a:schemeClr val="bg1"/>
                </a:solidFill>
              </a:rPr>
              <a:t>B. Impact &amp; Alignment</a:t>
            </a:r>
          </a:p>
          <a:p>
            <a:r>
              <a:rPr lang="en-CA" sz="2000" b="1" dirty="0">
                <a:solidFill>
                  <a:schemeClr val="bg1"/>
                </a:solidFill>
              </a:rPr>
              <a:t>C. Research Design &amp; Methods</a:t>
            </a:r>
          </a:p>
          <a:p>
            <a:r>
              <a:rPr lang="en-CA" sz="2000" b="1" dirty="0">
                <a:solidFill>
                  <a:schemeClr val="bg1"/>
                </a:solidFill>
              </a:rPr>
              <a:t>D. EDI in Research Design &amp; Methods</a:t>
            </a:r>
          </a:p>
          <a:p>
            <a:r>
              <a:rPr lang="en-CA" sz="2000" b="1" dirty="0">
                <a:solidFill>
                  <a:schemeClr val="bg1"/>
                </a:solidFill>
              </a:rPr>
              <a:t>E. EDI in Collaboration, Recruitment, &amp; Training</a:t>
            </a:r>
            <a:endParaRPr lang="en-CA" sz="1900" b="1" dirty="0">
              <a:solidFill>
                <a:schemeClr val="bg1"/>
              </a:solidFill>
            </a:endParaRPr>
          </a:p>
        </p:txBody>
      </p:sp>
      <p:pic>
        <p:nvPicPr>
          <p:cNvPr id="8" name="Picture 7" descr="DSI Logo">
            <a:extLst>
              <a:ext uri="{FF2B5EF4-FFF2-40B4-BE49-F238E27FC236}">
                <a16:creationId xmlns:a16="http://schemas.microsoft.com/office/drawing/2014/main" id="{6E257EEF-97AC-D736-597F-BD082BC658A0}"/>
              </a:ext>
            </a:extLst>
          </p:cNvPr>
          <p:cNvPicPr>
            <a:picLocks noChangeAspect="1"/>
          </p:cNvPicPr>
          <p:nvPr/>
        </p:nvPicPr>
        <p:blipFill>
          <a:blip r:embed="rId3"/>
          <a:srcRect/>
          <a:stretch/>
        </p:blipFill>
        <p:spPr>
          <a:xfrm>
            <a:off x="7007066" y="5981878"/>
            <a:ext cx="4725130" cy="762521"/>
          </a:xfrm>
          <a:prstGeom prst="rect">
            <a:avLst/>
          </a:prstGeom>
        </p:spPr>
      </p:pic>
      <p:sp>
        <p:nvSpPr>
          <p:cNvPr id="11" name="Footer Placeholder 1">
            <a:extLst>
              <a:ext uri="{FF2B5EF4-FFF2-40B4-BE49-F238E27FC236}">
                <a16:creationId xmlns:a16="http://schemas.microsoft.com/office/drawing/2014/main" id="{9D865A3C-FAD6-3AB4-7CB2-ECD471A811ED}"/>
              </a:ext>
            </a:extLst>
          </p:cNvPr>
          <p:cNvSpPr txBox="1">
            <a:spLocks/>
          </p:cNvSpPr>
          <p:nvPr/>
        </p:nvSpPr>
        <p:spPr>
          <a:xfrm>
            <a:off x="-2" y="6492875"/>
            <a:ext cx="12192002"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13</a:t>
            </a:fld>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Submission Process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web:</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4"/>
              </a:rPr>
              <a:t>datasciences.utoronto.ca</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email:</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5"/>
              </a:rPr>
              <a:t>awards.dsi@utoronto.ca</a:t>
            </a:r>
            <a:endPar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2" name="Content Placeholder 2">
            <a:extLst>
              <a:ext uri="{FF2B5EF4-FFF2-40B4-BE49-F238E27FC236}">
                <a16:creationId xmlns:a16="http://schemas.microsoft.com/office/drawing/2014/main" id="{7BB01A49-900E-7989-2A8D-F5BB5C82FFA2}"/>
              </a:ext>
            </a:extLst>
          </p:cNvPr>
          <p:cNvSpPr txBox="1">
            <a:spLocks/>
          </p:cNvSpPr>
          <p:nvPr/>
        </p:nvSpPr>
        <p:spPr>
          <a:xfrm>
            <a:off x="6095999" y="1992751"/>
            <a:ext cx="5864581" cy="42446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000" dirty="0">
                <a:solidFill>
                  <a:schemeClr val="bg1"/>
                </a:solidFill>
              </a:rPr>
              <a:t>Deadline: November 3.</a:t>
            </a:r>
          </a:p>
          <a:p>
            <a:pPr marL="0" indent="0">
              <a:buFont typeface="Arial" panose="020B0604020202020204" pitchFamily="34" charset="0"/>
              <a:buNone/>
            </a:pPr>
            <a:r>
              <a:rPr lang="en-CA" sz="2000" dirty="0">
                <a:solidFill>
                  <a:schemeClr val="bg1"/>
                </a:solidFill>
              </a:rPr>
              <a:t>LOIs will be reviewed and successful CRTs at the LOI stage will be invited to submit full applications by the end of August. </a:t>
            </a:r>
          </a:p>
          <a:p>
            <a:pPr marL="0" indent="0">
              <a:buFont typeface="Arial" panose="020B0604020202020204" pitchFamily="34" charset="0"/>
              <a:buNone/>
            </a:pPr>
            <a:r>
              <a:rPr lang="en-CA" sz="2000" dirty="0">
                <a:solidFill>
                  <a:schemeClr val="bg1"/>
                </a:solidFill>
              </a:rPr>
              <a:t>The full application expands the word counts for the LOI sections and includes new sections:</a:t>
            </a:r>
          </a:p>
          <a:p>
            <a:r>
              <a:rPr lang="en-CA" sz="2000" b="1" dirty="0">
                <a:solidFill>
                  <a:schemeClr val="bg1"/>
                </a:solidFill>
              </a:rPr>
              <a:t>F. Roles, Expertise, &amp; Collaboration</a:t>
            </a:r>
          </a:p>
          <a:p>
            <a:r>
              <a:rPr lang="en-CA" sz="2000" b="1" dirty="0">
                <a:solidFill>
                  <a:schemeClr val="bg1"/>
                </a:solidFill>
              </a:rPr>
              <a:t>G. Timeline &amp; Milestones</a:t>
            </a:r>
          </a:p>
          <a:p>
            <a:r>
              <a:rPr lang="en-CA" sz="2000" b="1" dirty="0">
                <a:solidFill>
                  <a:schemeClr val="bg1"/>
                </a:solidFill>
              </a:rPr>
              <a:t>H. Feasibility &amp; Budget</a:t>
            </a:r>
          </a:p>
          <a:p>
            <a:r>
              <a:rPr lang="en-CA" sz="2000" b="1" dirty="0">
                <a:solidFill>
                  <a:schemeClr val="bg1"/>
                </a:solidFill>
              </a:rPr>
              <a:t>I. References</a:t>
            </a:r>
          </a:p>
        </p:txBody>
      </p:sp>
      <p:sp>
        <p:nvSpPr>
          <p:cNvPr id="4" name="Title 4">
            <a:extLst>
              <a:ext uri="{FF2B5EF4-FFF2-40B4-BE49-F238E27FC236}">
                <a16:creationId xmlns:a16="http://schemas.microsoft.com/office/drawing/2014/main" id="{4FC7AA04-6D1E-EA5B-BEF4-881B76794ED6}"/>
              </a:ext>
            </a:extLst>
          </p:cNvPr>
          <p:cNvSpPr txBox="1">
            <a:spLocks/>
          </p:cNvSpPr>
          <p:nvPr/>
        </p:nvSpPr>
        <p:spPr>
          <a:xfrm>
            <a:off x="6093933" y="230635"/>
            <a:ext cx="6316137" cy="17973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4300" b="1" dirty="0">
                <a:latin typeface="Helvetica" pitchFamily="2" charset="0"/>
              </a:rPr>
            </a:br>
            <a:r>
              <a:rPr lang="en-US" sz="4300" b="1" dirty="0">
                <a:solidFill>
                  <a:schemeClr val="accent4"/>
                </a:solidFill>
                <a:latin typeface="Helvetica"/>
                <a:cs typeface="Helvetica"/>
              </a:rPr>
              <a:t>Full Proposal  </a:t>
            </a:r>
            <a:endParaRPr lang="en-US" sz="4300" dirty="0">
              <a:solidFill>
                <a:schemeClr val="accent4"/>
              </a:solidFill>
            </a:endParaRPr>
          </a:p>
        </p:txBody>
      </p:sp>
    </p:spTree>
    <p:extLst>
      <p:ext uri="{BB962C8B-B14F-4D97-AF65-F5344CB8AC3E}">
        <p14:creationId xmlns:p14="http://schemas.microsoft.com/office/powerpoint/2010/main" val="3736835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02DBA6A-C1F6-5C40-92E5-C9B917880F37}"/>
              </a:ext>
            </a:extLst>
          </p:cNvPr>
          <p:cNvSpPr>
            <a:spLocks noGrp="1"/>
          </p:cNvSpPr>
          <p:nvPr>
            <p:ph type="title"/>
          </p:nvPr>
        </p:nvSpPr>
        <p:spPr>
          <a:xfrm>
            <a:off x="231418" y="229658"/>
            <a:ext cx="6316137" cy="1797307"/>
          </a:xfrm>
        </p:spPr>
        <p:txBody>
          <a:bodyPr>
            <a:normAutofit/>
          </a:bodyPr>
          <a:lstStyle/>
          <a:p>
            <a:r>
              <a:rPr lang="en-US" sz="4300" b="1" dirty="0">
                <a:solidFill>
                  <a:schemeClr val="bg1"/>
                </a:solidFill>
                <a:latin typeface="Helvetica" pitchFamily="2" charset="0"/>
              </a:rPr>
              <a:t>Submission Process</a:t>
            </a:r>
            <a:br>
              <a:rPr lang="en-US" sz="4300" b="1" dirty="0">
                <a:solidFill>
                  <a:schemeClr val="bg1"/>
                </a:solidFill>
                <a:latin typeface="Helvetica" pitchFamily="2" charset="0"/>
              </a:rPr>
            </a:br>
            <a:r>
              <a:rPr lang="en-US" sz="4300" b="1" dirty="0">
                <a:solidFill>
                  <a:schemeClr val="accent4"/>
                </a:solidFill>
                <a:latin typeface="Helvetica" pitchFamily="2" charset="0"/>
              </a:rPr>
              <a:t>Adjudication Criteria</a:t>
            </a:r>
            <a:endParaRPr lang="en-US" sz="4300" dirty="0">
              <a:solidFill>
                <a:schemeClr val="accent4"/>
              </a:solidFill>
            </a:endParaRPr>
          </a:p>
        </p:txBody>
      </p:sp>
      <p:sp>
        <p:nvSpPr>
          <p:cNvPr id="13" name="Content Placeholder 2">
            <a:extLst>
              <a:ext uri="{FF2B5EF4-FFF2-40B4-BE49-F238E27FC236}">
                <a16:creationId xmlns:a16="http://schemas.microsoft.com/office/drawing/2014/main" id="{78624659-7E30-1A81-04A4-563E1D11847B}"/>
              </a:ext>
            </a:extLst>
          </p:cNvPr>
          <p:cNvSpPr>
            <a:spLocks noGrp="1"/>
          </p:cNvSpPr>
          <p:nvPr>
            <p:ph idx="1"/>
          </p:nvPr>
        </p:nvSpPr>
        <p:spPr>
          <a:xfrm>
            <a:off x="231419" y="2026965"/>
            <a:ext cx="5670618" cy="4244626"/>
          </a:xfrm>
        </p:spPr>
        <p:txBody>
          <a:bodyPr>
            <a:normAutofit/>
          </a:bodyPr>
          <a:lstStyle/>
          <a:p>
            <a:pPr marL="0" indent="0">
              <a:buNone/>
            </a:pPr>
            <a:r>
              <a:rPr lang="en-CA" sz="2000" dirty="0">
                <a:solidFill>
                  <a:schemeClr val="bg1"/>
                </a:solidFill>
              </a:rPr>
              <a:t>Adjudication criteria can be found on the </a:t>
            </a:r>
            <a:r>
              <a:rPr lang="en-CA" sz="2000" dirty="0">
                <a:solidFill>
                  <a:schemeClr val="accent3"/>
                </a:solidFill>
                <a:hlinkClick r:id="rId3"/>
              </a:rPr>
              <a:t>DSI Website</a:t>
            </a:r>
            <a:r>
              <a:rPr lang="en-CA" sz="2000" dirty="0">
                <a:solidFill>
                  <a:schemeClr val="bg1"/>
                </a:solidFill>
              </a:rPr>
              <a:t>, under the “Adjudication Process” tab. Along with a summary, the detailed rubrics provided to reviewers can also be downloaded.</a:t>
            </a:r>
          </a:p>
          <a:p>
            <a:pPr marL="0" indent="0">
              <a:buNone/>
            </a:pPr>
            <a:r>
              <a:rPr lang="en-CA" sz="2000" dirty="0">
                <a:solidFill>
                  <a:schemeClr val="bg1"/>
                </a:solidFill>
              </a:rPr>
              <a:t>For the LOI, adjudication focuses on the objectives, the proposed project’s alignment with the DSI </a:t>
            </a:r>
            <a:r>
              <a:rPr lang="en-CA" sz="2000" dirty="0">
                <a:solidFill>
                  <a:schemeClr val="accent3"/>
                </a:solidFill>
                <a:cs typeface="Calibri"/>
                <a:hlinkClick r:id="rId4"/>
              </a:rPr>
              <a:t>mission</a:t>
            </a:r>
            <a:r>
              <a:rPr lang="en-CA" sz="2000" dirty="0">
                <a:solidFill>
                  <a:schemeClr val="bg1"/>
                </a:solidFill>
                <a:cs typeface="Calibri"/>
              </a:rPr>
              <a:t> and EDI Statement,</a:t>
            </a:r>
            <a:r>
              <a:rPr lang="en-CA" sz="2000" dirty="0">
                <a:solidFill>
                  <a:schemeClr val="bg1"/>
                </a:solidFill>
              </a:rPr>
              <a:t> and the extent to which the reviewer believes that the methods proposed are novel or innovative.</a:t>
            </a:r>
          </a:p>
          <a:p>
            <a:pPr marL="0" indent="0">
              <a:buNone/>
            </a:pPr>
            <a:r>
              <a:rPr lang="en-CA" sz="2000" dirty="0">
                <a:solidFill>
                  <a:schemeClr val="bg1"/>
                </a:solidFill>
              </a:rPr>
              <a:t>Feedback will focus on objectives, alignment, EDI impact, and methods.</a:t>
            </a:r>
          </a:p>
        </p:txBody>
      </p:sp>
      <p:pic>
        <p:nvPicPr>
          <p:cNvPr id="8" name="Picture 7" descr="DSI Logo">
            <a:extLst>
              <a:ext uri="{FF2B5EF4-FFF2-40B4-BE49-F238E27FC236}">
                <a16:creationId xmlns:a16="http://schemas.microsoft.com/office/drawing/2014/main" id="{67B3A16E-CDCE-D174-0461-D6105A9A3600}"/>
              </a:ext>
            </a:extLst>
          </p:cNvPr>
          <p:cNvPicPr>
            <a:picLocks noChangeAspect="1"/>
          </p:cNvPicPr>
          <p:nvPr/>
        </p:nvPicPr>
        <p:blipFill>
          <a:blip r:embed="rId5"/>
          <a:srcRect/>
          <a:stretch/>
        </p:blipFill>
        <p:spPr>
          <a:xfrm>
            <a:off x="7007066" y="5981878"/>
            <a:ext cx="4725130" cy="762521"/>
          </a:xfrm>
          <a:prstGeom prst="rect">
            <a:avLst/>
          </a:prstGeom>
        </p:spPr>
      </p:pic>
      <p:sp>
        <p:nvSpPr>
          <p:cNvPr id="11" name="Footer Placeholder 1">
            <a:extLst>
              <a:ext uri="{FF2B5EF4-FFF2-40B4-BE49-F238E27FC236}">
                <a16:creationId xmlns:a16="http://schemas.microsoft.com/office/drawing/2014/main" id="{1B31E4FE-367C-A865-575B-62FEBFED929B}"/>
              </a:ext>
            </a:extLst>
          </p:cNvPr>
          <p:cNvSpPr txBox="1">
            <a:spLocks/>
          </p:cNvSpPr>
          <p:nvPr/>
        </p:nvSpPr>
        <p:spPr>
          <a:xfrm>
            <a:off x="-2" y="6492875"/>
            <a:ext cx="12192002"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14</a:t>
            </a:fld>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Submission Process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web:</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6"/>
              </a:rPr>
              <a:t>datasciences.utoronto.ca</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email:</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7"/>
              </a:rPr>
              <a:t>awards.dsi@utoronto.ca</a:t>
            </a:r>
            <a:endPar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14" name="TextBox 13">
            <a:extLst>
              <a:ext uri="{FF2B5EF4-FFF2-40B4-BE49-F238E27FC236}">
                <a16:creationId xmlns:a16="http://schemas.microsoft.com/office/drawing/2014/main" id="{FEDD7985-BFCD-FD93-D2C2-5A3E34CB86A5}"/>
              </a:ext>
            </a:extLst>
          </p:cNvPr>
          <p:cNvSpPr txBox="1"/>
          <p:nvPr/>
        </p:nvSpPr>
        <p:spPr>
          <a:xfrm>
            <a:off x="6087342" y="2026965"/>
            <a:ext cx="5873239" cy="3477875"/>
          </a:xfrm>
          <a:prstGeom prst="rect">
            <a:avLst/>
          </a:prstGeom>
          <a:noFill/>
        </p:spPr>
        <p:txBody>
          <a:bodyPr wrap="square">
            <a:spAutoFit/>
          </a:bodyPr>
          <a:lstStyle/>
          <a:p>
            <a:pPr marL="0" indent="0">
              <a:buNone/>
            </a:pPr>
            <a:r>
              <a:rPr lang="en-CA" sz="2000" dirty="0">
                <a:solidFill>
                  <a:schemeClr val="bg1"/>
                </a:solidFill>
              </a:rPr>
              <a:t>For the full application, adjudication will expand to consider the proposed project’s feasibility, budget justification, and CRT roster. </a:t>
            </a:r>
          </a:p>
          <a:p>
            <a:pPr marL="0" indent="0">
              <a:buNone/>
            </a:pPr>
            <a:endParaRPr lang="en-CA" sz="2000" dirty="0">
              <a:solidFill>
                <a:schemeClr val="bg1"/>
              </a:solidFill>
            </a:endParaRPr>
          </a:p>
          <a:p>
            <a:pPr marL="0" indent="0">
              <a:buNone/>
            </a:pPr>
            <a:r>
              <a:rPr lang="en-CA" sz="2000" dirty="0">
                <a:solidFill>
                  <a:schemeClr val="bg1"/>
                </a:solidFill>
              </a:rPr>
              <a:t>At the LOI stage, proposals must score above 0 on </a:t>
            </a:r>
            <a:r>
              <a:rPr lang="en-CA" sz="2000" b="1" dirty="0">
                <a:solidFill>
                  <a:schemeClr val="bg1"/>
                </a:solidFill>
              </a:rPr>
              <a:t>B. Impact &amp; Alignment </a:t>
            </a:r>
            <a:r>
              <a:rPr lang="en-CA" sz="2000" dirty="0">
                <a:solidFill>
                  <a:schemeClr val="bg1"/>
                </a:solidFill>
              </a:rPr>
              <a:t>to move on to the full proposal stage.</a:t>
            </a:r>
          </a:p>
          <a:p>
            <a:pPr marL="0" indent="0">
              <a:buNone/>
            </a:pPr>
            <a:endParaRPr lang="en-CA" sz="2000" dirty="0">
              <a:solidFill>
                <a:schemeClr val="bg1"/>
              </a:solidFill>
            </a:endParaRPr>
          </a:p>
          <a:p>
            <a:pPr marL="0" indent="0">
              <a:buNone/>
            </a:pPr>
            <a:r>
              <a:rPr lang="en-CA" sz="2000" dirty="0">
                <a:solidFill>
                  <a:schemeClr val="bg1"/>
                </a:solidFill>
              </a:rPr>
              <a:t>At the full proposal stage, proposals must score at least “Good” on both EDI questions to be considered fundable.</a:t>
            </a:r>
          </a:p>
        </p:txBody>
      </p:sp>
    </p:spTree>
    <p:extLst>
      <p:ext uri="{BB962C8B-B14F-4D97-AF65-F5344CB8AC3E}">
        <p14:creationId xmlns:p14="http://schemas.microsoft.com/office/powerpoint/2010/main" val="776502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02DBA6A-C1F6-5C40-92E5-C9B917880F37}"/>
              </a:ext>
            </a:extLst>
          </p:cNvPr>
          <p:cNvSpPr>
            <a:spLocks noGrp="1"/>
          </p:cNvSpPr>
          <p:nvPr>
            <p:ph type="title"/>
          </p:nvPr>
        </p:nvSpPr>
        <p:spPr>
          <a:xfrm>
            <a:off x="231418" y="229658"/>
            <a:ext cx="6316137" cy="1797307"/>
          </a:xfrm>
        </p:spPr>
        <p:txBody>
          <a:bodyPr>
            <a:normAutofit fontScale="90000"/>
          </a:bodyPr>
          <a:lstStyle/>
          <a:p>
            <a:r>
              <a:rPr lang="en-US" sz="4300" b="1" dirty="0">
                <a:solidFill>
                  <a:schemeClr val="bg1"/>
                </a:solidFill>
                <a:latin typeface="Helvetica" pitchFamily="2" charset="0"/>
              </a:rPr>
              <a:t>Submission Process</a:t>
            </a:r>
            <a:br>
              <a:rPr lang="en-US" sz="4300" b="1" dirty="0">
                <a:solidFill>
                  <a:schemeClr val="bg1"/>
                </a:solidFill>
                <a:latin typeface="Helvetica" pitchFamily="2" charset="0"/>
              </a:rPr>
            </a:br>
            <a:r>
              <a:rPr lang="en-US" sz="4300" b="1" dirty="0">
                <a:solidFill>
                  <a:schemeClr val="accent4"/>
                </a:solidFill>
                <a:latin typeface="Helvetica" pitchFamily="2" charset="0"/>
              </a:rPr>
              <a:t>EDI Adjudication Criteria</a:t>
            </a:r>
            <a:endParaRPr lang="en-US" sz="4300" dirty="0">
              <a:solidFill>
                <a:schemeClr val="accent4"/>
              </a:solidFill>
            </a:endParaRPr>
          </a:p>
        </p:txBody>
      </p:sp>
      <p:sp>
        <p:nvSpPr>
          <p:cNvPr id="13" name="Content Placeholder 2">
            <a:extLst>
              <a:ext uri="{FF2B5EF4-FFF2-40B4-BE49-F238E27FC236}">
                <a16:creationId xmlns:a16="http://schemas.microsoft.com/office/drawing/2014/main" id="{78624659-7E30-1A81-04A4-563E1D11847B}"/>
              </a:ext>
            </a:extLst>
          </p:cNvPr>
          <p:cNvSpPr>
            <a:spLocks noGrp="1"/>
          </p:cNvSpPr>
          <p:nvPr>
            <p:ph idx="1"/>
          </p:nvPr>
        </p:nvSpPr>
        <p:spPr>
          <a:xfrm>
            <a:off x="231419" y="2026965"/>
            <a:ext cx="5670618" cy="4244626"/>
          </a:xfrm>
        </p:spPr>
        <p:txBody>
          <a:bodyPr>
            <a:normAutofit fontScale="92500"/>
          </a:bodyPr>
          <a:lstStyle/>
          <a:p>
            <a:pPr marL="0" indent="0">
              <a:buNone/>
            </a:pPr>
            <a:r>
              <a:rPr lang="en-CA" sz="2000" dirty="0">
                <a:solidFill>
                  <a:schemeClr val="bg1"/>
                </a:solidFill>
              </a:rPr>
              <a:t>Previous round application forms included one EDI question. After consultation with the DSI EDI Advisory Committee, round 1 and 2 review panel members, and round 1 and 2 applicants, we have revised our approach:</a:t>
            </a:r>
          </a:p>
          <a:p>
            <a:r>
              <a:rPr lang="en-CA" sz="2000" dirty="0">
                <a:solidFill>
                  <a:schemeClr val="bg1"/>
                </a:solidFill>
              </a:rPr>
              <a:t>EDI responses should focus on the impact of the team’s EDI project components.</a:t>
            </a:r>
          </a:p>
          <a:p>
            <a:r>
              <a:rPr lang="en-CA" sz="2000" dirty="0">
                <a:solidFill>
                  <a:schemeClr val="bg1"/>
                </a:solidFill>
              </a:rPr>
              <a:t>The application form features two questions on EDI: </a:t>
            </a:r>
            <a:r>
              <a:rPr lang="en-CA" sz="2000" b="1" dirty="0">
                <a:solidFill>
                  <a:schemeClr val="bg1"/>
                </a:solidFill>
              </a:rPr>
              <a:t>D. EDI in Research Design &amp; Methodology</a:t>
            </a:r>
            <a:r>
              <a:rPr lang="en-CA" sz="2000" dirty="0">
                <a:solidFill>
                  <a:schemeClr val="bg1"/>
                </a:solidFill>
              </a:rPr>
              <a:t>, and </a:t>
            </a:r>
            <a:r>
              <a:rPr lang="en-CA" sz="2000" b="1" dirty="0">
                <a:solidFill>
                  <a:schemeClr val="bg1"/>
                </a:solidFill>
              </a:rPr>
              <a:t>E. EDI in Collaboration, Recruitment, &amp; Training</a:t>
            </a:r>
            <a:r>
              <a:rPr lang="en-CA" sz="2000" dirty="0">
                <a:solidFill>
                  <a:schemeClr val="bg1"/>
                </a:solidFill>
              </a:rPr>
              <a:t>.</a:t>
            </a:r>
          </a:p>
          <a:p>
            <a:r>
              <a:rPr lang="en-CA" sz="2000" dirty="0">
                <a:solidFill>
                  <a:schemeClr val="bg1"/>
                </a:solidFill>
              </a:rPr>
              <a:t>Teams must score at least “Good” on the EDI questions at the full proposal stage to be fundable. This is in line with the DSI’s </a:t>
            </a:r>
            <a:r>
              <a:rPr lang="en-CA" sz="2000" dirty="0">
                <a:solidFill>
                  <a:schemeClr val="bg1"/>
                </a:solidFill>
                <a:hlinkClick r:id="rId3"/>
              </a:rPr>
              <a:t>commitment to advancing EDI in tandem with innovative data science</a:t>
            </a:r>
            <a:r>
              <a:rPr lang="en-CA" sz="2000" dirty="0">
                <a:solidFill>
                  <a:schemeClr val="bg1"/>
                </a:solidFill>
              </a:rPr>
              <a:t>.</a:t>
            </a:r>
          </a:p>
        </p:txBody>
      </p:sp>
      <p:pic>
        <p:nvPicPr>
          <p:cNvPr id="8" name="Picture 7" descr="DSI Logo">
            <a:extLst>
              <a:ext uri="{FF2B5EF4-FFF2-40B4-BE49-F238E27FC236}">
                <a16:creationId xmlns:a16="http://schemas.microsoft.com/office/drawing/2014/main" id="{67B3A16E-CDCE-D174-0461-D6105A9A3600}"/>
              </a:ext>
            </a:extLst>
          </p:cNvPr>
          <p:cNvPicPr>
            <a:picLocks noChangeAspect="1"/>
          </p:cNvPicPr>
          <p:nvPr/>
        </p:nvPicPr>
        <p:blipFill>
          <a:blip r:embed="rId4"/>
          <a:srcRect/>
          <a:stretch/>
        </p:blipFill>
        <p:spPr>
          <a:xfrm>
            <a:off x="7007066" y="5981878"/>
            <a:ext cx="4725130" cy="762521"/>
          </a:xfrm>
          <a:prstGeom prst="rect">
            <a:avLst/>
          </a:prstGeom>
        </p:spPr>
      </p:pic>
      <p:sp>
        <p:nvSpPr>
          <p:cNvPr id="11" name="Footer Placeholder 1">
            <a:extLst>
              <a:ext uri="{FF2B5EF4-FFF2-40B4-BE49-F238E27FC236}">
                <a16:creationId xmlns:a16="http://schemas.microsoft.com/office/drawing/2014/main" id="{1B31E4FE-367C-A865-575B-62FEBFED929B}"/>
              </a:ext>
            </a:extLst>
          </p:cNvPr>
          <p:cNvSpPr txBox="1">
            <a:spLocks/>
          </p:cNvSpPr>
          <p:nvPr/>
        </p:nvSpPr>
        <p:spPr>
          <a:xfrm>
            <a:off x="-2" y="6492875"/>
            <a:ext cx="12192002"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15</a:t>
            </a:fld>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Submission Process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web:</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5"/>
              </a:rPr>
              <a:t>datasciences.utoronto.ca</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email:</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6"/>
              </a:rPr>
              <a:t>awards.dsi@utoronto.ca</a:t>
            </a:r>
            <a:endPar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14" name="TextBox 13">
            <a:extLst>
              <a:ext uri="{FF2B5EF4-FFF2-40B4-BE49-F238E27FC236}">
                <a16:creationId xmlns:a16="http://schemas.microsoft.com/office/drawing/2014/main" id="{FEDD7985-BFCD-FD93-D2C2-5A3E34CB86A5}"/>
              </a:ext>
            </a:extLst>
          </p:cNvPr>
          <p:cNvSpPr txBox="1"/>
          <p:nvPr/>
        </p:nvSpPr>
        <p:spPr>
          <a:xfrm>
            <a:off x="6087342" y="2026965"/>
            <a:ext cx="5873239" cy="3939540"/>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CA" sz="2000" dirty="0">
                <a:solidFill>
                  <a:schemeClr val="bg1"/>
                </a:solidFill>
              </a:rPr>
              <a:t>We recognize that different teams/applied areas will have different levels of engagement with question </a:t>
            </a:r>
            <a:r>
              <a:rPr lang="en-CA" sz="2000" b="1" dirty="0">
                <a:solidFill>
                  <a:schemeClr val="bg1"/>
                </a:solidFill>
              </a:rPr>
              <a:t>D</a:t>
            </a:r>
            <a:r>
              <a:rPr lang="en-CA" sz="2000" dirty="0">
                <a:solidFill>
                  <a:schemeClr val="bg1"/>
                </a:solidFill>
              </a:rPr>
              <a:t>. Teams who believe that some or all EDI components for question </a:t>
            </a:r>
            <a:r>
              <a:rPr lang="en-CA" sz="2000" b="1" dirty="0">
                <a:solidFill>
                  <a:schemeClr val="bg1"/>
                </a:solidFill>
              </a:rPr>
              <a:t>D</a:t>
            </a:r>
            <a:r>
              <a:rPr lang="en-CA" sz="2000" dirty="0">
                <a:solidFill>
                  <a:schemeClr val="bg1"/>
                </a:solidFill>
              </a:rPr>
              <a:t> are not relevant can instead provide thoughtful responses on why these elements are not applicable.</a:t>
            </a:r>
          </a:p>
          <a:p>
            <a:pPr marL="342900" indent="-342900">
              <a:spcAft>
                <a:spcPts val="600"/>
              </a:spcAft>
              <a:buFont typeface="Arial" panose="020B0604020202020204" pitchFamily="34" charset="0"/>
              <a:buChar char="•"/>
            </a:pPr>
            <a:r>
              <a:rPr lang="en-CA" sz="2000" dirty="0">
                <a:solidFill>
                  <a:schemeClr val="bg1"/>
                </a:solidFill>
              </a:rPr>
              <a:t>Based on these responses, reviewers can choose to lower the weight of question </a:t>
            </a:r>
            <a:r>
              <a:rPr lang="en-CA" sz="2000" b="1" dirty="0">
                <a:solidFill>
                  <a:schemeClr val="bg1"/>
                </a:solidFill>
              </a:rPr>
              <a:t>D</a:t>
            </a:r>
            <a:r>
              <a:rPr lang="en-CA" sz="2000" dirty="0">
                <a:solidFill>
                  <a:schemeClr val="bg1"/>
                </a:solidFill>
              </a:rPr>
              <a:t> (to zero, if appropriate) relative to the overall score.</a:t>
            </a:r>
          </a:p>
          <a:p>
            <a:pPr marL="342900" indent="-342900">
              <a:buFont typeface="Arial" panose="020B0604020202020204" pitchFamily="34" charset="0"/>
              <a:buChar char="•"/>
            </a:pPr>
            <a:r>
              <a:rPr lang="en-CA" sz="2000" dirty="0">
                <a:solidFill>
                  <a:schemeClr val="bg1"/>
                </a:solidFill>
              </a:rPr>
              <a:t>To assist teams, proposals will receive feedback on the EDI questions at the LOI stage and resources will be made available.</a:t>
            </a:r>
          </a:p>
        </p:txBody>
      </p:sp>
    </p:spTree>
    <p:extLst>
      <p:ext uri="{BB962C8B-B14F-4D97-AF65-F5344CB8AC3E}">
        <p14:creationId xmlns:p14="http://schemas.microsoft.com/office/powerpoint/2010/main" val="2095742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50366124-2BBA-3E15-6E80-C0DA40DC185B}"/>
              </a:ext>
            </a:extLst>
          </p:cNvPr>
          <p:cNvSpPr>
            <a:spLocks noGrp="1"/>
          </p:cNvSpPr>
          <p:nvPr>
            <p:ph type="title"/>
          </p:nvPr>
        </p:nvSpPr>
        <p:spPr>
          <a:xfrm>
            <a:off x="231419" y="229658"/>
            <a:ext cx="3080458" cy="6007499"/>
          </a:xfrm>
        </p:spPr>
        <p:txBody>
          <a:bodyPr>
            <a:normAutofit/>
          </a:bodyPr>
          <a:lstStyle/>
          <a:p>
            <a:r>
              <a:rPr lang="en-US" sz="4300" b="1" dirty="0">
                <a:solidFill>
                  <a:schemeClr val="bg1"/>
                </a:solidFill>
                <a:latin typeface="Helvetica" pitchFamily="2" charset="0"/>
              </a:rPr>
              <a:t>Catalyst</a:t>
            </a:r>
            <a:br>
              <a:rPr lang="en-US" sz="4300" b="1" dirty="0">
                <a:solidFill>
                  <a:schemeClr val="bg1"/>
                </a:solidFill>
                <a:latin typeface="Helvetica" pitchFamily="2" charset="0"/>
              </a:rPr>
            </a:br>
            <a:r>
              <a:rPr lang="en-US" sz="4300" b="1" dirty="0">
                <a:solidFill>
                  <a:schemeClr val="bg1"/>
                </a:solidFill>
                <a:latin typeface="Helvetica" pitchFamily="2" charset="0"/>
              </a:rPr>
              <a:t>Grant</a:t>
            </a:r>
            <a:br>
              <a:rPr lang="en-US" sz="4300" b="1" dirty="0">
                <a:solidFill>
                  <a:schemeClr val="bg1"/>
                </a:solidFill>
                <a:latin typeface="Helvetica" pitchFamily="2" charset="0"/>
              </a:rPr>
            </a:br>
            <a:r>
              <a:rPr lang="en-US" sz="3200" b="1" dirty="0">
                <a:solidFill>
                  <a:schemeClr val="accent4"/>
                </a:solidFill>
                <a:latin typeface="Helvetica" pitchFamily="2" charset="0"/>
              </a:rPr>
              <a:t>F.A.Q. </a:t>
            </a:r>
            <a:r>
              <a:rPr lang="en-US" sz="3200" b="1" dirty="0">
                <a:solidFill>
                  <a:schemeClr val="tx2">
                    <a:lumMod val="60000"/>
                    <a:lumOff val="40000"/>
                  </a:schemeClr>
                </a:solidFill>
                <a:latin typeface="Helvetica" pitchFamily="2" charset="0"/>
              </a:rPr>
              <a:t>/ </a:t>
            </a:r>
            <a:r>
              <a:rPr lang="en-US" sz="3200" b="1" dirty="0">
                <a:solidFill>
                  <a:schemeClr val="accent4"/>
                </a:solidFill>
                <a:latin typeface="Helvetica" pitchFamily="2" charset="0"/>
              </a:rPr>
              <a:t>Q&amp;A</a:t>
            </a:r>
            <a:endParaRPr lang="en-US" sz="3200" dirty="0">
              <a:solidFill>
                <a:schemeClr val="accent4"/>
              </a:solidFill>
            </a:endParaRPr>
          </a:p>
        </p:txBody>
      </p:sp>
      <p:sp>
        <p:nvSpPr>
          <p:cNvPr id="4" name="Rectangle 3">
            <a:extLst>
              <a:ext uri="{FF2B5EF4-FFF2-40B4-BE49-F238E27FC236}">
                <a16:creationId xmlns:a16="http://schemas.microsoft.com/office/drawing/2014/main" id="{AE74FA18-C5EC-9875-D835-CDBB5C6DDE2E}"/>
              </a:ext>
            </a:extLst>
          </p:cNvPr>
          <p:cNvSpPr/>
          <p:nvPr/>
        </p:nvSpPr>
        <p:spPr>
          <a:xfrm>
            <a:off x="3476108" y="0"/>
            <a:ext cx="87156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45720" rIns="251999" bIns="45720" rtlCol="0" anchor="ctr"/>
          <a:lstStyle/>
          <a:p>
            <a:r>
              <a:rPr lang="en-US" b="1" dirty="0">
                <a:solidFill>
                  <a:schemeClr val="accent5"/>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 My project is purely methodological and has no applied component. Can I apply?</a:t>
            </a:r>
          </a:p>
          <a:p>
            <a:r>
              <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 CRTs that focus purely on the development of novel data science methodologies are eligible.</a:t>
            </a:r>
          </a:p>
          <a:p>
            <a:pPr marL="342900" indent="-342900">
              <a:buAutoNum type="alphaUcPeriod"/>
            </a:pPr>
            <a:endParaRPr lang="en-US" b="1" dirty="0">
              <a:solidFill>
                <a:schemeClr val="accent5"/>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r>
              <a:rPr lang="en-US" b="1" dirty="0">
                <a:solidFill>
                  <a:schemeClr val="accent4"/>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 How large can my CRT be?</a:t>
            </a:r>
          </a:p>
          <a:p>
            <a:pPr marL="342900" indent="-342900">
              <a:buAutoNum type="alphaUcPeriod"/>
            </a:pPr>
            <a:r>
              <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The application form will allow as many PIs as you’d like (we’ve had up to 8 at this point), but most applications include 2 or 3.</a:t>
            </a:r>
          </a:p>
          <a:p>
            <a:endParaRPr lang="en-US" b="1" dirty="0">
              <a:solidFill>
                <a:schemeClr val="accent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r>
              <a:rPr lang="en-US" b="1" dirty="0">
                <a:solidFill>
                  <a:schemeClr val="accent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 I would like to apply with another researcher in my unit. Is this allowed?</a:t>
            </a:r>
          </a:p>
          <a:p>
            <a:r>
              <a:rPr lang="en-US" b="1" dirty="0">
                <a:solidFill>
                  <a:schemeClr val="tx2"/>
                </a:solidFill>
                <a:latin typeface="Helvetica Neue Condensed"/>
                <a:ea typeface="Helvetica Neue Condensed" panose="02000503000000020004" pitchFamily="2" charset="0"/>
                <a:cs typeface="Helvetica Neue Condensed" panose="02000503000000020004" pitchFamily="2" charset="0"/>
              </a:rPr>
              <a:t>A. Yes, provided that (a) at least one of the two researchers is a methodologist and (b) that the work that researcher does can reasonably be considered interdisciplinary.</a:t>
            </a:r>
          </a:p>
          <a:p>
            <a:endPar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r>
              <a:rPr lang="en-US" b="1" dirty="0">
                <a:solidFill>
                  <a:schemeClr val="accent6"/>
                </a:solidFill>
                <a:latin typeface="Helvetica Neue Condensed"/>
                <a:ea typeface="+mn-lt"/>
                <a:cs typeface="+mn-lt"/>
              </a:rPr>
              <a:t>Q. What proportion of funds are reserved for thematic programs/new CRTs?</a:t>
            </a:r>
            <a:endParaRPr lang="en-US" dirty="0">
              <a:solidFill>
                <a:schemeClr val="accent6"/>
              </a:solidFill>
              <a:latin typeface="Helvetica Neue Condensed"/>
              <a:ea typeface="+mn-lt"/>
              <a:cs typeface="+mn-lt"/>
            </a:endParaRPr>
          </a:p>
          <a:p>
            <a:r>
              <a:rPr lang="en-US" b="1" dirty="0">
                <a:solidFill>
                  <a:schemeClr val="tx2"/>
                </a:solidFill>
                <a:latin typeface="Helvetica Neue Condensed"/>
                <a:ea typeface="+mn-lt"/>
                <a:cs typeface="+mn-lt"/>
              </a:rPr>
              <a:t>A. In the past we have reserved 2 for thematic programs and 3 for new CRTs, but this round’s numbers will depend on the quality and number of applications.</a:t>
            </a:r>
          </a:p>
        </p:txBody>
      </p:sp>
      <p:sp>
        <p:nvSpPr>
          <p:cNvPr id="8" name="Footer Placeholder 1">
            <a:extLst>
              <a:ext uri="{FF2B5EF4-FFF2-40B4-BE49-F238E27FC236}">
                <a16:creationId xmlns:a16="http://schemas.microsoft.com/office/drawing/2014/main" id="{AC72133D-A175-B924-1525-C4998EF8C9AA}"/>
              </a:ext>
            </a:extLst>
          </p:cNvPr>
          <p:cNvSpPr txBox="1">
            <a:spLocks/>
          </p:cNvSpPr>
          <p:nvPr/>
        </p:nvSpPr>
        <p:spPr>
          <a:xfrm>
            <a:off x="-2" y="6492875"/>
            <a:ext cx="12192002" cy="365125"/>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16</a:t>
            </a:fld>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Catalyst Grant F.A.Q. / Q&amp;A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web: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3"/>
              </a:rPr>
              <a:t>datasciences.utoronto.ca</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email: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4"/>
              </a:rPr>
              <a:t>awards.dsi@utoronto.ca</a:t>
            </a:r>
            <a:endPar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pic>
        <p:nvPicPr>
          <p:cNvPr id="12" name="Picture 11" descr="DSI Logo">
            <a:extLst>
              <a:ext uri="{FF2B5EF4-FFF2-40B4-BE49-F238E27FC236}">
                <a16:creationId xmlns:a16="http://schemas.microsoft.com/office/drawing/2014/main" id="{66F4EE32-05B3-6C78-E0E7-2C5EA2E83024}"/>
              </a:ext>
            </a:extLst>
          </p:cNvPr>
          <p:cNvPicPr>
            <a:picLocks noChangeAspect="1"/>
          </p:cNvPicPr>
          <p:nvPr/>
        </p:nvPicPr>
        <p:blipFill>
          <a:blip r:embed="rId5"/>
          <a:srcRect/>
          <a:stretch/>
        </p:blipFill>
        <p:spPr>
          <a:xfrm>
            <a:off x="7007066" y="5988128"/>
            <a:ext cx="4725130" cy="750020"/>
          </a:xfrm>
          <a:prstGeom prst="rect">
            <a:avLst/>
          </a:prstGeom>
        </p:spPr>
      </p:pic>
    </p:spTree>
    <p:extLst>
      <p:ext uri="{BB962C8B-B14F-4D97-AF65-F5344CB8AC3E}">
        <p14:creationId xmlns:p14="http://schemas.microsoft.com/office/powerpoint/2010/main" val="82380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50366124-2BBA-3E15-6E80-C0DA40DC185B}"/>
              </a:ext>
            </a:extLst>
          </p:cNvPr>
          <p:cNvSpPr>
            <a:spLocks noGrp="1"/>
          </p:cNvSpPr>
          <p:nvPr>
            <p:ph type="title"/>
          </p:nvPr>
        </p:nvSpPr>
        <p:spPr>
          <a:xfrm>
            <a:off x="231419" y="229658"/>
            <a:ext cx="3080458" cy="6007499"/>
          </a:xfrm>
        </p:spPr>
        <p:txBody>
          <a:bodyPr>
            <a:normAutofit/>
          </a:bodyPr>
          <a:lstStyle/>
          <a:p>
            <a:r>
              <a:rPr lang="en-US" sz="4300" b="1" dirty="0">
                <a:solidFill>
                  <a:schemeClr val="bg1"/>
                </a:solidFill>
                <a:latin typeface="Helvetica" pitchFamily="2" charset="0"/>
              </a:rPr>
              <a:t>Catalyst</a:t>
            </a:r>
            <a:br>
              <a:rPr lang="en-US" sz="4300" b="1" dirty="0">
                <a:solidFill>
                  <a:schemeClr val="bg1"/>
                </a:solidFill>
                <a:latin typeface="Helvetica" pitchFamily="2" charset="0"/>
              </a:rPr>
            </a:br>
            <a:r>
              <a:rPr lang="en-US" sz="4300" b="1" dirty="0">
                <a:solidFill>
                  <a:schemeClr val="bg1"/>
                </a:solidFill>
                <a:latin typeface="Helvetica" pitchFamily="2" charset="0"/>
              </a:rPr>
              <a:t>Grant</a:t>
            </a:r>
            <a:br>
              <a:rPr lang="en-US" sz="4300" b="1" dirty="0">
                <a:solidFill>
                  <a:schemeClr val="bg1"/>
                </a:solidFill>
                <a:latin typeface="Helvetica" pitchFamily="2" charset="0"/>
              </a:rPr>
            </a:br>
            <a:r>
              <a:rPr lang="en-US" sz="3200" b="1" dirty="0">
                <a:solidFill>
                  <a:schemeClr val="accent4"/>
                </a:solidFill>
                <a:latin typeface="Helvetica" pitchFamily="2" charset="0"/>
              </a:rPr>
              <a:t>F.A.Q. </a:t>
            </a:r>
            <a:r>
              <a:rPr lang="en-US" sz="3200" b="1" dirty="0">
                <a:solidFill>
                  <a:schemeClr val="tx2">
                    <a:lumMod val="60000"/>
                    <a:lumOff val="40000"/>
                  </a:schemeClr>
                </a:solidFill>
                <a:latin typeface="Helvetica" pitchFamily="2" charset="0"/>
              </a:rPr>
              <a:t>/ </a:t>
            </a:r>
            <a:r>
              <a:rPr lang="en-US" sz="3200" b="1" dirty="0">
                <a:solidFill>
                  <a:schemeClr val="accent4"/>
                </a:solidFill>
                <a:latin typeface="Helvetica" pitchFamily="2" charset="0"/>
              </a:rPr>
              <a:t>Q&amp;A</a:t>
            </a:r>
            <a:endParaRPr lang="en-US" sz="3200" dirty="0">
              <a:solidFill>
                <a:schemeClr val="accent4"/>
              </a:solidFill>
            </a:endParaRPr>
          </a:p>
        </p:txBody>
      </p:sp>
      <p:sp>
        <p:nvSpPr>
          <p:cNvPr id="4" name="Rectangle 3">
            <a:extLst>
              <a:ext uri="{FF2B5EF4-FFF2-40B4-BE49-F238E27FC236}">
                <a16:creationId xmlns:a16="http://schemas.microsoft.com/office/drawing/2014/main" id="{AE74FA18-C5EC-9875-D835-CDBB5C6DDE2E}"/>
              </a:ext>
            </a:extLst>
          </p:cNvPr>
          <p:cNvSpPr/>
          <p:nvPr/>
        </p:nvSpPr>
        <p:spPr>
          <a:xfrm>
            <a:off x="3476108" y="0"/>
            <a:ext cx="87156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45720" rIns="251999" bIns="45720" rtlCol="0" anchor="ctr"/>
          <a:lstStyle/>
          <a:p>
            <a:r>
              <a:rPr lang="en-US" b="1" dirty="0">
                <a:solidFill>
                  <a:schemeClr val="accent5"/>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 How often is this competition held?</a:t>
            </a:r>
          </a:p>
          <a:p>
            <a:r>
              <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 Annually.</a:t>
            </a:r>
          </a:p>
          <a:p>
            <a:pPr marL="342900" indent="-342900">
              <a:buAutoNum type="alphaUcPeriod"/>
            </a:pPr>
            <a:endParaRPr lang="en-US" b="1" dirty="0">
              <a:solidFill>
                <a:schemeClr val="accent5"/>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r>
              <a:rPr lang="en-US" b="1" dirty="0">
                <a:solidFill>
                  <a:schemeClr val="accent4"/>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 How many grants will be awarded?</a:t>
            </a:r>
          </a:p>
          <a:p>
            <a:r>
              <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 $1 million is budgeted for this year, allowing for up to 10 awards. In the inaugural round, we had 70 applications, and in round 2 we had 51 applications.</a:t>
            </a:r>
          </a:p>
          <a:p>
            <a:endParaRPr lang="en-US" b="1" dirty="0">
              <a:solidFill>
                <a:schemeClr val="accent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r>
              <a:rPr lang="en-US" b="1" dirty="0">
                <a:solidFill>
                  <a:schemeClr val="accent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 Our CRT has 3 eligible members. Can my CRT also include a status-only, student, or otherwise ineligible Co-PI?</a:t>
            </a:r>
          </a:p>
          <a:p>
            <a:r>
              <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 No. All co-equal PIs on a CRT </a:t>
            </a:r>
            <a:r>
              <a:rPr lang="en-US" b="1" i="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must </a:t>
            </a:r>
            <a:r>
              <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be eligible. Collaborators who do not satisfy the eligibility requirements can be listed as Co-Investigators.</a:t>
            </a:r>
          </a:p>
          <a:p>
            <a:endParaRPr lang="en-US" b="1" dirty="0">
              <a:solidFill>
                <a:schemeClr val="accent6"/>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r>
              <a:rPr lang="en-US" b="1" dirty="0">
                <a:solidFill>
                  <a:schemeClr val="accent6"/>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 How do the funds flow to the CRT?</a:t>
            </a:r>
          </a:p>
          <a:p>
            <a:r>
              <a:rPr lang="en-US" b="1" dirty="0">
                <a:solidFill>
                  <a:schemeClr val="tx2"/>
                </a:solidFill>
                <a:latin typeface="Helvetica Neue Condensed"/>
                <a:ea typeface="Helvetica Neue Condensed" panose="02000503000000020004" pitchFamily="2" charset="0"/>
                <a:cs typeface="Helvetica Neue Condensed" panose="02000503000000020004" pitchFamily="2" charset="0"/>
              </a:rPr>
              <a:t>A. Funds will be distributed to the NPI, who is responsible for distributing and managing the funds and reporting on behalf of the team.</a:t>
            </a:r>
          </a:p>
        </p:txBody>
      </p:sp>
      <p:sp>
        <p:nvSpPr>
          <p:cNvPr id="7" name="Footer Placeholder 1">
            <a:extLst>
              <a:ext uri="{FF2B5EF4-FFF2-40B4-BE49-F238E27FC236}">
                <a16:creationId xmlns:a16="http://schemas.microsoft.com/office/drawing/2014/main" id="{286CD9C9-E675-9F24-C5F3-E385041C29ED}"/>
              </a:ext>
            </a:extLst>
          </p:cNvPr>
          <p:cNvSpPr txBox="1">
            <a:spLocks/>
          </p:cNvSpPr>
          <p:nvPr/>
        </p:nvSpPr>
        <p:spPr>
          <a:xfrm>
            <a:off x="-2" y="6492875"/>
            <a:ext cx="12192002" cy="365125"/>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17</a:t>
            </a:fld>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Catalyst Grant F.A.Q. / Q&amp;A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web: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3"/>
              </a:rPr>
              <a:t>datasciences.utoronto.ca</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email: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4"/>
              </a:rPr>
              <a:t>awards.dsi@utoronto.ca</a:t>
            </a:r>
            <a:endPar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pic>
        <p:nvPicPr>
          <p:cNvPr id="12" name="Picture 11" descr="DSI Logo">
            <a:extLst>
              <a:ext uri="{FF2B5EF4-FFF2-40B4-BE49-F238E27FC236}">
                <a16:creationId xmlns:a16="http://schemas.microsoft.com/office/drawing/2014/main" id="{66F4EE32-05B3-6C78-E0E7-2C5EA2E83024}"/>
              </a:ext>
            </a:extLst>
          </p:cNvPr>
          <p:cNvPicPr>
            <a:picLocks noChangeAspect="1"/>
          </p:cNvPicPr>
          <p:nvPr/>
        </p:nvPicPr>
        <p:blipFill>
          <a:blip r:embed="rId5"/>
          <a:srcRect/>
          <a:stretch/>
        </p:blipFill>
        <p:spPr>
          <a:xfrm>
            <a:off x="7007066" y="5988128"/>
            <a:ext cx="4725130" cy="750020"/>
          </a:xfrm>
          <a:prstGeom prst="rect">
            <a:avLst/>
          </a:prstGeom>
        </p:spPr>
      </p:pic>
    </p:spTree>
    <p:extLst>
      <p:ext uri="{BB962C8B-B14F-4D97-AF65-F5344CB8AC3E}">
        <p14:creationId xmlns:p14="http://schemas.microsoft.com/office/powerpoint/2010/main" val="372351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50366124-2BBA-3E15-6E80-C0DA40DC185B}"/>
              </a:ext>
            </a:extLst>
          </p:cNvPr>
          <p:cNvSpPr>
            <a:spLocks noGrp="1"/>
          </p:cNvSpPr>
          <p:nvPr>
            <p:ph type="title"/>
          </p:nvPr>
        </p:nvSpPr>
        <p:spPr>
          <a:xfrm>
            <a:off x="231419" y="229658"/>
            <a:ext cx="3080458" cy="6007499"/>
          </a:xfrm>
        </p:spPr>
        <p:txBody>
          <a:bodyPr>
            <a:normAutofit/>
          </a:bodyPr>
          <a:lstStyle/>
          <a:p>
            <a:r>
              <a:rPr lang="en-US" sz="4300" b="1" dirty="0">
                <a:solidFill>
                  <a:schemeClr val="bg1"/>
                </a:solidFill>
                <a:latin typeface="Helvetica" pitchFamily="2" charset="0"/>
              </a:rPr>
              <a:t>Catalyst</a:t>
            </a:r>
            <a:br>
              <a:rPr lang="en-US" sz="4300" b="1" dirty="0">
                <a:solidFill>
                  <a:schemeClr val="bg1"/>
                </a:solidFill>
                <a:latin typeface="Helvetica" pitchFamily="2" charset="0"/>
              </a:rPr>
            </a:br>
            <a:r>
              <a:rPr lang="en-US" sz="4300" b="1" dirty="0">
                <a:solidFill>
                  <a:schemeClr val="bg1"/>
                </a:solidFill>
                <a:latin typeface="Helvetica" pitchFamily="2" charset="0"/>
              </a:rPr>
              <a:t>Grant</a:t>
            </a:r>
            <a:br>
              <a:rPr lang="en-US" sz="4300" b="1" dirty="0">
                <a:solidFill>
                  <a:schemeClr val="bg1"/>
                </a:solidFill>
                <a:latin typeface="Helvetica" pitchFamily="2" charset="0"/>
              </a:rPr>
            </a:br>
            <a:r>
              <a:rPr lang="en-US" sz="3200" b="1" dirty="0">
                <a:solidFill>
                  <a:schemeClr val="accent4"/>
                </a:solidFill>
                <a:latin typeface="Helvetica" pitchFamily="2" charset="0"/>
              </a:rPr>
              <a:t>F.A.Q. </a:t>
            </a:r>
            <a:r>
              <a:rPr lang="en-US" sz="3200" b="1" dirty="0">
                <a:solidFill>
                  <a:schemeClr val="tx2">
                    <a:lumMod val="60000"/>
                    <a:lumOff val="40000"/>
                  </a:schemeClr>
                </a:solidFill>
                <a:latin typeface="Helvetica" pitchFamily="2" charset="0"/>
              </a:rPr>
              <a:t>/ </a:t>
            </a:r>
            <a:r>
              <a:rPr lang="en-US" sz="3200" b="1" dirty="0">
                <a:solidFill>
                  <a:schemeClr val="accent4"/>
                </a:solidFill>
                <a:latin typeface="Helvetica" pitchFamily="2" charset="0"/>
              </a:rPr>
              <a:t>Q&amp;A</a:t>
            </a:r>
            <a:endParaRPr lang="en-US" sz="3200" dirty="0">
              <a:solidFill>
                <a:schemeClr val="accent4"/>
              </a:solidFill>
            </a:endParaRPr>
          </a:p>
        </p:txBody>
      </p:sp>
      <p:sp>
        <p:nvSpPr>
          <p:cNvPr id="4" name="Rectangle 3">
            <a:extLst>
              <a:ext uri="{FF2B5EF4-FFF2-40B4-BE49-F238E27FC236}">
                <a16:creationId xmlns:a16="http://schemas.microsoft.com/office/drawing/2014/main" id="{AE74FA18-C5EC-9875-D835-CDBB5C6DDE2E}"/>
              </a:ext>
            </a:extLst>
          </p:cNvPr>
          <p:cNvSpPr/>
          <p:nvPr/>
        </p:nvSpPr>
        <p:spPr>
          <a:xfrm>
            <a:off x="3476108" y="0"/>
            <a:ext cx="87156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45720" rIns="251999" bIns="45720" rtlCol="0" anchor="ctr"/>
          <a:lstStyle/>
          <a:p>
            <a:r>
              <a:rPr lang="en-US" b="1" dirty="0">
                <a:solidFill>
                  <a:schemeClr val="accent5"/>
                </a:solidFill>
                <a:latin typeface="Helvetica Neue Condensed"/>
                <a:ea typeface="Helvetica Neue Condensed" panose="02000503000000020004" pitchFamily="2" charset="0"/>
                <a:cs typeface="Helvetica Neue Condensed" panose="02000503000000020004" pitchFamily="2" charset="0"/>
              </a:rPr>
              <a:t>Q. Can a project be submitted to both thematic programs? How do we indicate this on the LOI and application?</a:t>
            </a:r>
          </a:p>
          <a:p>
            <a:r>
              <a:rPr lang="en-US" b="1" dirty="0">
                <a:solidFill>
                  <a:schemeClr val="tx2"/>
                </a:solidFill>
                <a:latin typeface="Helvetica Neue Condensed"/>
                <a:ea typeface="Helvetica Neue Condensed" panose="02000503000000020004" pitchFamily="2" charset="0"/>
                <a:cs typeface="Helvetica Neue Condensed" panose="02000503000000020004" pitchFamily="2" charset="0"/>
              </a:rPr>
              <a:t>A. Yes. The application form allows teams to indicate that they applying to one or both programs. With this said, we want to stress that applying to either program sets the expectation that your proposal will lay out how your project will actively advance work in either area. Teams with projects that include some elements of Inequity or Reproducibility are welcome to indicate this in their response to </a:t>
            </a:r>
            <a:r>
              <a:rPr lang="en-US" dirty="0">
                <a:solidFill>
                  <a:schemeClr val="tx2"/>
                </a:solidFill>
                <a:latin typeface="Helvetica Neue Condensed"/>
                <a:ea typeface="Helvetica Neue Condensed" panose="02000503000000020004" pitchFamily="2" charset="0"/>
                <a:cs typeface="Helvetica Neue Condensed" panose="02000503000000020004" pitchFamily="2" charset="0"/>
              </a:rPr>
              <a:t>B. Impact &amp; Alignment </a:t>
            </a:r>
            <a:r>
              <a:rPr lang="en-US" b="1" dirty="0">
                <a:solidFill>
                  <a:schemeClr val="tx2"/>
                </a:solidFill>
                <a:latin typeface="Helvetica Neue Condensed"/>
                <a:ea typeface="Helvetica Neue Condensed" panose="02000503000000020004" pitchFamily="2" charset="0"/>
                <a:cs typeface="Helvetica Neue Condensed" panose="02000503000000020004" pitchFamily="2" charset="0"/>
              </a:rPr>
              <a:t>without actively applying either program.</a:t>
            </a:r>
          </a:p>
          <a:p>
            <a:endParaRPr lang="en-US" b="1" dirty="0">
              <a:solidFill>
                <a:schemeClr val="tx2"/>
              </a:solidFill>
              <a:latin typeface="Helvetica Neue Condensed"/>
              <a:ea typeface="Helvetica Neue Condensed" panose="02000503000000020004" pitchFamily="2" charset="0"/>
              <a:cs typeface="Helvetica Neue Condensed" panose="02000503000000020004" pitchFamily="2" charset="0"/>
            </a:endParaRPr>
          </a:p>
          <a:p>
            <a:r>
              <a:rPr lang="en-US" b="1" dirty="0">
                <a:solidFill>
                  <a:schemeClr val="accent4"/>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 What are the main evaluation criteria for applied applications?</a:t>
            </a:r>
            <a:endParaRPr lang="en-US"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r>
              <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 The </a:t>
            </a:r>
            <a:r>
              <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3">
                  <a:extLst>
                    <a:ext uri="{A12FA001-AC4F-418D-AE19-62706E023703}">
                      <ahyp:hlinkClr xmlns:ahyp="http://schemas.microsoft.com/office/drawing/2018/hyperlinkcolor" val="tx"/>
                    </a:ext>
                  </a:extLst>
                </a:hlinkClick>
              </a:rPr>
              <a:t>website</a:t>
            </a:r>
            <a:r>
              <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provides a summary of the rubrics as well as links to .pdf copies of the full rubric supplied to reviewers.</a:t>
            </a:r>
          </a:p>
        </p:txBody>
      </p:sp>
      <p:sp>
        <p:nvSpPr>
          <p:cNvPr id="7" name="Footer Placeholder 1">
            <a:extLst>
              <a:ext uri="{FF2B5EF4-FFF2-40B4-BE49-F238E27FC236}">
                <a16:creationId xmlns:a16="http://schemas.microsoft.com/office/drawing/2014/main" id="{286CD9C9-E675-9F24-C5F3-E385041C29ED}"/>
              </a:ext>
            </a:extLst>
          </p:cNvPr>
          <p:cNvSpPr txBox="1">
            <a:spLocks/>
          </p:cNvSpPr>
          <p:nvPr/>
        </p:nvSpPr>
        <p:spPr>
          <a:xfrm>
            <a:off x="-2" y="6492875"/>
            <a:ext cx="12192002" cy="365125"/>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18</a:t>
            </a:fld>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Catalyst Grant F.A.Q. / Q&amp;A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web: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4"/>
              </a:rPr>
              <a:t>datasciences.utoronto.ca</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email: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5"/>
              </a:rPr>
              <a:t>awards.dsi@utoronto.ca</a:t>
            </a:r>
            <a:endPar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pic>
        <p:nvPicPr>
          <p:cNvPr id="12" name="Picture 11" descr="DSI Logo">
            <a:extLst>
              <a:ext uri="{FF2B5EF4-FFF2-40B4-BE49-F238E27FC236}">
                <a16:creationId xmlns:a16="http://schemas.microsoft.com/office/drawing/2014/main" id="{66F4EE32-05B3-6C78-E0E7-2C5EA2E83024}"/>
              </a:ext>
            </a:extLst>
          </p:cNvPr>
          <p:cNvPicPr>
            <a:picLocks noChangeAspect="1"/>
          </p:cNvPicPr>
          <p:nvPr/>
        </p:nvPicPr>
        <p:blipFill>
          <a:blip r:embed="rId6"/>
          <a:srcRect/>
          <a:stretch/>
        </p:blipFill>
        <p:spPr>
          <a:xfrm>
            <a:off x="7007066" y="5988128"/>
            <a:ext cx="4725130" cy="750020"/>
          </a:xfrm>
          <a:prstGeom prst="rect">
            <a:avLst/>
          </a:prstGeom>
        </p:spPr>
      </p:pic>
    </p:spTree>
    <p:extLst>
      <p:ext uri="{BB962C8B-B14F-4D97-AF65-F5344CB8AC3E}">
        <p14:creationId xmlns:p14="http://schemas.microsoft.com/office/powerpoint/2010/main" val="27534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3DC053-869C-918B-7085-195A7E308068}"/>
              </a:ext>
            </a:extLst>
          </p:cNvPr>
          <p:cNvSpPr>
            <a:spLocks noGrp="1"/>
          </p:cNvSpPr>
          <p:nvPr>
            <p:ph type="title"/>
          </p:nvPr>
        </p:nvSpPr>
        <p:spPr>
          <a:xfrm>
            <a:off x="231418" y="229658"/>
            <a:ext cx="6316137" cy="1797307"/>
          </a:xfrm>
        </p:spPr>
        <p:txBody>
          <a:bodyPr>
            <a:normAutofit/>
          </a:bodyPr>
          <a:lstStyle/>
          <a:p>
            <a:r>
              <a:rPr lang="en-US" sz="4300" b="1" dirty="0">
                <a:solidFill>
                  <a:schemeClr val="bg1"/>
                </a:solidFill>
                <a:latin typeface="Helvetica" pitchFamily="2" charset="0"/>
              </a:rPr>
              <a:t>Today’s Information Session</a:t>
            </a:r>
            <a:endParaRPr lang="en-US" sz="4300" dirty="0">
              <a:solidFill>
                <a:schemeClr val="accent4"/>
              </a:solidFill>
            </a:endParaRPr>
          </a:p>
        </p:txBody>
      </p:sp>
      <p:sp>
        <p:nvSpPr>
          <p:cNvPr id="3" name="Content Placeholder 2">
            <a:extLst>
              <a:ext uri="{FF2B5EF4-FFF2-40B4-BE49-F238E27FC236}">
                <a16:creationId xmlns:a16="http://schemas.microsoft.com/office/drawing/2014/main" id="{1D361EF2-97C2-C175-A29E-7946EE9C85A5}"/>
              </a:ext>
            </a:extLst>
          </p:cNvPr>
          <p:cNvSpPr>
            <a:spLocks noGrp="1"/>
          </p:cNvSpPr>
          <p:nvPr>
            <p:ph idx="1"/>
          </p:nvPr>
        </p:nvSpPr>
        <p:spPr>
          <a:xfrm>
            <a:off x="231418" y="2026964"/>
            <a:ext cx="6316137" cy="4272235"/>
          </a:xfrm>
        </p:spPr>
        <p:txBody>
          <a:bodyPr>
            <a:normAutofit/>
          </a:bodyPr>
          <a:lstStyle/>
          <a:p>
            <a:r>
              <a:rPr lang="en-US" sz="2400"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3" action="ppaction://hlinksldjump"/>
              </a:rPr>
              <a:t>About the Data Sciences Institute (DSI)</a:t>
            </a:r>
            <a:endParaRPr lang="en-US" sz="2400"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r>
              <a:rPr lang="en-US" sz="2400"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4" action="ppaction://hlinksldjump"/>
              </a:rPr>
              <a:t>2023 Catalyst Grant Competition</a:t>
            </a:r>
            <a:endParaRPr lang="en-US" sz="2400"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r>
              <a:rPr lang="en-US" sz="2400"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5" action="ppaction://hlinksldjump"/>
              </a:rPr>
              <a:t>Submission Process</a:t>
            </a:r>
            <a:endParaRPr lang="en-US" sz="2400"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r>
              <a:rPr lang="en-US" sz="2400"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6" action="ppaction://hlinksldjump"/>
              </a:rPr>
              <a:t>Catalyst Grant F.A.Q. / Q&amp;A</a:t>
            </a:r>
            <a:endParaRPr lang="en-US" sz="2400"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pic>
        <p:nvPicPr>
          <p:cNvPr id="11" name="Picture 10" descr="A large group of wires&#10;&#10;Description automatically generated with low confidence">
            <a:extLst>
              <a:ext uri="{FF2B5EF4-FFF2-40B4-BE49-F238E27FC236}">
                <a16:creationId xmlns:a16="http://schemas.microsoft.com/office/drawing/2014/main" id="{35CCCBAB-13B2-22B7-3DDD-7D9D8E9E0DD1}"/>
              </a:ext>
            </a:extLst>
          </p:cNvPr>
          <p:cNvPicPr>
            <a:picLocks/>
          </p:cNvPicPr>
          <p:nvPr/>
        </p:nvPicPr>
        <p:blipFill>
          <a:blip r:embed="rId7">
            <a:extLst>
              <a:ext uri="{BEBA8EAE-BF5A-486C-A8C5-ECC9F3942E4B}">
                <a14:imgProps xmlns:a14="http://schemas.microsoft.com/office/drawing/2010/main">
                  <a14:imgLayer r:embed="rId8">
                    <a14:imgEffect>
                      <a14:brightnessContrast bright="-16000" contrast="-1000"/>
                    </a14:imgEffect>
                  </a14:imgLayer>
                </a14:imgProps>
              </a:ext>
            </a:extLst>
          </a:blip>
          <a:srcRect l="23920" r="23920"/>
          <a:stretch/>
        </p:blipFill>
        <p:spPr>
          <a:xfrm>
            <a:off x="6710398" y="0"/>
            <a:ext cx="5481602" cy="6858000"/>
          </a:xfrm>
          <a:prstGeom prst="rect">
            <a:avLst/>
          </a:prstGeom>
          <a:ln w="63500">
            <a:noFill/>
            <a:miter lim="800000"/>
          </a:ln>
        </p:spPr>
      </p:pic>
      <p:pic>
        <p:nvPicPr>
          <p:cNvPr id="10" name="Picture 9" descr="DSI Logo">
            <a:extLst>
              <a:ext uri="{FF2B5EF4-FFF2-40B4-BE49-F238E27FC236}">
                <a16:creationId xmlns:a16="http://schemas.microsoft.com/office/drawing/2014/main" id="{1A029D46-10B0-99FD-9E24-0B9DEEA3FC06}"/>
              </a:ext>
            </a:extLst>
          </p:cNvPr>
          <p:cNvPicPr>
            <a:picLocks noChangeAspect="1"/>
          </p:cNvPicPr>
          <p:nvPr/>
        </p:nvPicPr>
        <p:blipFill>
          <a:blip r:embed="rId9"/>
          <a:stretch>
            <a:fillRect/>
          </a:stretch>
        </p:blipFill>
        <p:spPr>
          <a:xfrm>
            <a:off x="6967690" y="5972823"/>
            <a:ext cx="4803883" cy="780631"/>
          </a:xfrm>
          <a:prstGeom prst="rect">
            <a:avLst/>
          </a:prstGeom>
        </p:spPr>
      </p:pic>
      <p:sp>
        <p:nvSpPr>
          <p:cNvPr id="8" name="Footer Placeholder 1">
            <a:extLst>
              <a:ext uri="{FF2B5EF4-FFF2-40B4-BE49-F238E27FC236}">
                <a16:creationId xmlns:a16="http://schemas.microsoft.com/office/drawing/2014/main" id="{E939B64E-9424-6A6E-9340-82AB7953D79D}"/>
              </a:ext>
            </a:extLst>
          </p:cNvPr>
          <p:cNvSpPr txBox="1">
            <a:spLocks/>
          </p:cNvSpPr>
          <p:nvPr/>
        </p:nvSpPr>
        <p:spPr>
          <a:xfrm>
            <a:off x="-2" y="6492875"/>
            <a:ext cx="6710400" cy="365125"/>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2</a:t>
            </a:fld>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Introduction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web: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10"/>
              </a:rPr>
              <a:t>datasciences.utoronto.ca</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email: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11"/>
              </a:rPr>
              <a:t>awards.dsi@utoronto.ca</a:t>
            </a:r>
            <a:endPar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264309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SI Logo">
            <a:extLst>
              <a:ext uri="{FF2B5EF4-FFF2-40B4-BE49-F238E27FC236}">
                <a16:creationId xmlns:a16="http://schemas.microsoft.com/office/drawing/2014/main" id="{1A029D46-10B0-99FD-9E24-0B9DEEA3FC06}"/>
              </a:ext>
            </a:extLst>
          </p:cNvPr>
          <p:cNvPicPr>
            <a:picLocks noChangeAspect="1"/>
          </p:cNvPicPr>
          <p:nvPr/>
        </p:nvPicPr>
        <p:blipFill>
          <a:blip r:embed="rId3"/>
          <a:srcRect/>
          <a:stretch/>
        </p:blipFill>
        <p:spPr>
          <a:xfrm>
            <a:off x="7007066" y="5981878"/>
            <a:ext cx="4725130" cy="762521"/>
          </a:xfrm>
          <a:prstGeom prst="rect">
            <a:avLst/>
          </a:prstGeom>
        </p:spPr>
      </p:pic>
      <p:sp>
        <p:nvSpPr>
          <p:cNvPr id="17" name="Title 4">
            <a:extLst>
              <a:ext uri="{FF2B5EF4-FFF2-40B4-BE49-F238E27FC236}">
                <a16:creationId xmlns:a16="http://schemas.microsoft.com/office/drawing/2014/main" id="{DF4035A1-D405-D14D-471D-2A1211BC8EB0}"/>
              </a:ext>
            </a:extLst>
          </p:cNvPr>
          <p:cNvSpPr>
            <a:spLocks noGrp="1"/>
          </p:cNvSpPr>
          <p:nvPr>
            <p:ph type="title"/>
          </p:nvPr>
        </p:nvSpPr>
        <p:spPr>
          <a:xfrm>
            <a:off x="231418" y="229658"/>
            <a:ext cx="11500777" cy="1797307"/>
          </a:xfrm>
        </p:spPr>
        <p:txBody>
          <a:bodyPr>
            <a:normAutofit/>
          </a:bodyPr>
          <a:lstStyle/>
          <a:p>
            <a:r>
              <a:rPr lang="en-US" sz="4300" b="1" dirty="0">
                <a:solidFill>
                  <a:schemeClr val="bg1"/>
                </a:solidFill>
                <a:latin typeface="Helvetica" pitchFamily="2" charset="0"/>
              </a:rPr>
              <a:t>Data Sciences Institute </a:t>
            </a:r>
            <a:r>
              <a:rPr lang="en-US" sz="4300" b="1" dirty="0">
                <a:solidFill>
                  <a:schemeClr val="accent4"/>
                </a:solidFill>
                <a:latin typeface="Helvetica" pitchFamily="2" charset="0"/>
              </a:rPr>
              <a:t>Mission</a:t>
            </a:r>
            <a:endParaRPr lang="en-US" sz="4300" dirty="0">
              <a:solidFill>
                <a:schemeClr val="accent4"/>
              </a:solidFill>
            </a:endParaRPr>
          </a:p>
        </p:txBody>
      </p:sp>
      <p:sp>
        <p:nvSpPr>
          <p:cNvPr id="18" name="Content Placeholder 2">
            <a:extLst>
              <a:ext uri="{FF2B5EF4-FFF2-40B4-BE49-F238E27FC236}">
                <a16:creationId xmlns:a16="http://schemas.microsoft.com/office/drawing/2014/main" id="{F2FBC8F3-F1EF-9CE8-A1B8-C6B8CB45A495}"/>
              </a:ext>
            </a:extLst>
          </p:cNvPr>
          <p:cNvSpPr>
            <a:spLocks noGrp="1"/>
          </p:cNvSpPr>
          <p:nvPr>
            <p:ph idx="1"/>
          </p:nvPr>
        </p:nvSpPr>
        <p:spPr>
          <a:xfrm>
            <a:off x="349183" y="1491692"/>
            <a:ext cx="11842817" cy="4234687"/>
          </a:xfrm>
        </p:spPr>
        <p:txBody>
          <a:bodyPr>
            <a:normAutofit/>
          </a:bodyPr>
          <a:lstStyle/>
          <a:p>
            <a:pPr marL="0" indent="0">
              <a:lnSpc>
                <a:spcPct val="100000"/>
              </a:lnSpc>
              <a:spcBef>
                <a:spcPts val="0"/>
              </a:spcBef>
              <a:buNone/>
            </a:pPr>
            <a:r>
              <a:rPr lang="en-CA" sz="1600" b="1" dirty="0">
                <a:solidFill>
                  <a:prstClr val="white"/>
                </a:solidFill>
              </a:rPr>
              <a:t>What is the DSI?</a:t>
            </a:r>
            <a:endParaRPr lang="en-CA" sz="1600" b="1" dirty="0">
              <a:solidFill>
                <a:prstClr val="white"/>
              </a:solidFill>
              <a:cs typeface="Calibri"/>
            </a:endParaRPr>
          </a:p>
          <a:p>
            <a:pPr marL="0" indent="0">
              <a:lnSpc>
                <a:spcPct val="100000"/>
              </a:lnSpc>
              <a:spcBef>
                <a:spcPts val="0"/>
              </a:spcBef>
              <a:buNone/>
            </a:pPr>
            <a:endParaRPr lang="en-CA" sz="1600" dirty="0">
              <a:solidFill>
                <a:prstClr val="white">
                  <a:lumMod val="60000"/>
                  <a:lumOff val="40000"/>
                </a:prstClr>
              </a:solidFill>
            </a:endParaRPr>
          </a:p>
          <a:p>
            <a:pPr marL="0" indent="0">
              <a:lnSpc>
                <a:spcPct val="100000"/>
              </a:lnSpc>
              <a:spcBef>
                <a:spcPts val="0"/>
              </a:spcBef>
              <a:buNone/>
            </a:pPr>
            <a:r>
              <a:rPr lang="en-CA" sz="1600" dirty="0">
                <a:solidFill>
                  <a:prstClr val="white">
                    <a:lumMod val="60000"/>
                    <a:lumOff val="40000"/>
                  </a:prstClr>
                </a:solidFill>
              </a:rPr>
              <a:t>Launched as an Institutional Strategic Initiative in 2021, the DSI is a multi-divisional, tri-campus, multidisciplinary hub for data science activity at the University of Toronto.</a:t>
            </a:r>
          </a:p>
          <a:p>
            <a:pPr marL="0" indent="0">
              <a:lnSpc>
                <a:spcPct val="100000"/>
              </a:lnSpc>
              <a:spcBef>
                <a:spcPts val="0"/>
              </a:spcBef>
              <a:buNone/>
            </a:pPr>
            <a:endParaRPr lang="en-CA" sz="1600" dirty="0">
              <a:solidFill>
                <a:prstClr val="white">
                  <a:lumMod val="60000"/>
                  <a:lumOff val="40000"/>
                </a:prstClr>
              </a:solidFill>
              <a:cs typeface="Calibri"/>
            </a:endParaRPr>
          </a:p>
          <a:p>
            <a:pPr marL="0" indent="0">
              <a:lnSpc>
                <a:spcPct val="100000"/>
              </a:lnSpc>
              <a:spcBef>
                <a:spcPts val="0"/>
              </a:spcBef>
              <a:buNone/>
            </a:pPr>
            <a:r>
              <a:rPr lang="en-CA" sz="1600" b="1" dirty="0">
                <a:solidFill>
                  <a:prstClr val="white"/>
                </a:solidFill>
              </a:rPr>
              <a:t>What is the DSI’s goal?</a:t>
            </a:r>
            <a:endParaRPr lang="en-CA" sz="1600" b="1" dirty="0">
              <a:solidFill>
                <a:prstClr val="white"/>
              </a:solidFill>
              <a:cs typeface="Calibri"/>
            </a:endParaRPr>
          </a:p>
          <a:p>
            <a:pPr marL="0" indent="0">
              <a:lnSpc>
                <a:spcPct val="100000"/>
              </a:lnSpc>
              <a:spcBef>
                <a:spcPts val="0"/>
              </a:spcBef>
              <a:buNone/>
            </a:pPr>
            <a:endParaRPr lang="en-CA" sz="1600" dirty="0">
              <a:solidFill>
                <a:schemeClr val="bg1"/>
              </a:solidFill>
            </a:endParaRPr>
          </a:p>
          <a:p>
            <a:pPr marL="0" indent="0">
              <a:lnSpc>
                <a:spcPct val="100000"/>
              </a:lnSpc>
              <a:spcBef>
                <a:spcPts val="0"/>
              </a:spcBef>
              <a:buNone/>
            </a:pPr>
            <a:r>
              <a:rPr lang="en-CA" sz="1600" dirty="0">
                <a:solidFill>
                  <a:schemeClr val="bg1"/>
                </a:solidFill>
              </a:rPr>
              <a:t>To accelerate the impact of data sciences across disciplines to address pressing societal questions and drive positive social change.</a:t>
            </a:r>
          </a:p>
          <a:p>
            <a:pPr marL="0" indent="0">
              <a:lnSpc>
                <a:spcPct val="100000"/>
              </a:lnSpc>
              <a:spcBef>
                <a:spcPts val="0"/>
              </a:spcBef>
              <a:buNone/>
            </a:pPr>
            <a:endParaRPr lang="en-CA" sz="1600" dirty="0">
              <a:solidFill>
                <a:schemeClr val="bg1"/>
              </a:solidFill>
              <a:cs typeface="Calibri"/>
              <a:hlinkClick r:id="rId4"/>
            </a:endParaRPr>
          </a:p>
          <a:p>
            <a:pPr marL="0" indent="0">
              <a:lnSpc>
                <a:spcPct val="100000"/>
              </a:lnSpc>
              <a:spcBef>
                <a:spcPts val="0"/>
              </a:spcBef>
              <a:buNone/>
            </a:pPr>
            <a:r>
              <a:rPr lang="en-CA" sz="1600" dirty="0">
                <a:solidFill>
                  <a:schemeClr val="bg1"/>
                </a:solidFill>
                <a:cs typeface="Calibri"/>
                <a:hlinkClick r:id="rId4"/>
              </a:rPr>
              <a:t>Mission Statement</a:t>
            </a:r>
            <a:endParaRPr lang="en-CA" sz="1600" dirty="0">
              <a:solidFill>
                <a:schemeClr val="bg1"/>
              </a:solidFill>
              <a:cs typeface="Calibri"/>
            </a:endParaRPr>
          </a:p>
        </p:txBody>
      </p:sp>
      <p:sp>
        <p:nvSpPr>
          <p:cNvPr id="7" name="Footer Placeholder 1">
            <a:extLst>
              <a:ext uri="{FF2B5EF4-FFF2-40B4-BE49-F238E27FC236}">
                <a16:creationId xmlns:a16="http://schemas.microsoft.com/office/drawing/2014/main" id="{37179194-0BAA-190B-4A41-66D756B0FD58}"/>
              </a:ext>
            </a:extLst>
          </p:cNvPr>
          <p:cNvSpPr txBox="1">
            <a:spLocks/>
          </p:cNvSpPr>
          <p:nvPr/>
        </p:nvSpPr>
        <p:spPr>
          <a:xfrm>
            <a:off x="-2" y="6492875"/>
            <a:ext cx="12192002"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3</a:t>
            </a:fld>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About the Data Sciences Institute</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web:</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5"/>
              </a:rPr>
              <a:t>datasciences.utoronto.ca</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email:</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6"/>
              </a:rPr>
              <a:t>awards.dsi@utoronto.ca</a:t>
            </a:r>
            <a:endPar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pic>
        <p:nvPicPr>
          <p:cNvPr id="3" name="Picture 2" descr="A picture containing text, city&#10;&#10;Description automatically generated">
            <a:extLst>
              <a:ext uri="{FF2B5EF4-FFF2-40B4-BE49-F238E27FC236}">
                <a16:creationId xmlns:a16="http://schemas.microsoft.com/office/drawing/2014/main" id="{643F3839-C4DD-EBE1-9046-F2AE2CBE6A95}"/>
              </a:ext>
            </a:extLst>
          </p:cNvPr>
          <p:cNvPicPr>
            <a:picLocks noChangeAspect="1"/>
          </p:cNvPicPr>
          <p:nvPr/>
        </p:nvPicPr>
        <p:blipFill>
          <a:blip r:embed="rId7"/>
          <a:stretch>
            <a:fillRect/>
          </a:stretch>
        </p:blipFill>
        <p:spPr>
          <a:xfrm>
            <a:off x="2370965" y="3852444"/>
            <a:ext cx="7221682" cy="1873935"/>
          </a:xfrm>
          <a:prstGeom prst="rect">
            <a:avLst/>
          </a:prstGeom>
        </p:spPr>
      </p:pic>
    </p:spTree>
    <p:extLst>
      <p:ext uri="{BB962C8B-B14F-4D97-AF65-F5344CB8AC3E}">
        <p14:creationId xmlns:p14="http://schemas.microsoft.com/office/powerpoint/2010/main" val="3073043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network&#10;&#10;Description automatically generated with medium confidence">
            <a:extLst>
              <a:ext uri="{FF2B5EF4-FFF2-40B4-BE49-F238E27FC236}">
                <a16:creationId xmlns:a16="http://schemas.microsoft.com/office/drawing/2014/main" id="{35CCCBAB-13B2-22B7-3DDD-7D9D8E9E0DD1}"/>
              </a:ext>
            </a:extLst>
          </p:cNvPr>
          <p:cNvPicPr>
            <a:picLocks/>
          </p:cNvPicPr>
          <p:nvPr/>
        </p:nvPicPr>
        <p:blipFill>
          <a:blip r:embed="rId3"/>
          <a:srcRect l="32182" r="32182"/>
          <a:stretch/>
        </p:blipFill>
        <p:spPr>
          <a:xfrm>
            <a:off x="6710398" y="0"/>
            <a:ext cx="5481602" cy="6858000"/>
          </a:xfrm>
          <a:prstGeom prst="rect">
            <a:avLst/>
          </a:prstGeom>
          <a:ln w="63500">
            <a:noFill/>
            <a:miter lim="800000"/>
          </a:ln>
        </p:spPr>
      </p:pic>
      <p:pic>
        <p:nvPicPr>
          <p:cNvPr id="10" name="Picture 9" descr="DSI Logo">
            <a:extLst>
              <a:ext uri="{FF2B5EF4-FFF2-40B4-BE49-F238E27FC236}">
                <a16:creationId xmlns:a16="http://schemas.microsoft.com/office/drawing/2014/main" id="{1A029D46-10B0-99FD-9E24-0B9DEEA3FC06}"/>
              </a:ext>
            </a:extLst>
          </p:cNvPr>
          <p:cNvPicPr>
            <a:picLocks noChangeAspect="1"/>
          </p:cNvPicPr>
          <p:nvPr/>
        </p:nvPicPr>
        <p:blipFill>
          <a:blip r:embed="rId4"/>
          <a:srcRect/>
          <a:stretch/>
        </p:blipFill>
        <p:spPr>
          <a:xfrm>
            <a:off x="6967690" y="5981878"/>
            <a:ext cx="4803883" cy="762521"/>
          </a:xfrm>
          <a:prstGeom prst="rect">
            <a:avLst/>
          </a:prstGeom>
        </p:spPr>
      </p:pic>
      <p:sp>
        <p:nvSpPr>
          <p:cNvPr id="17" name="Title 4">
            <a:extLst>
              <a:ext uri="{FF2B5EF4-FFF2-40B4-BE49-F238E27FC236}">
                <a16:creationId xmlns:a16="http://schemas.microsoft.com/office/drawing/2014/main" id="{DF4035A1-D405-D14D-471D-2A1211BC8EB0}"/>
              </a:ext>
            </a:extLst>
          </p:cNvPr>
          <p:cNvSpPr>
            <a:spLocks noGrp="1"/>
          </p:cNvSpPr>
          <p:nvPr>
            <p:ph type="title"/>
          </p:nvPr>
        </p:nvSpPr>
        <p:spPr>
          <a:xfrm>
            <a:off x="231419" y="229658"/>
            <a:ext cx="6238956" cy="767869"/>
          </a:xfrm>
        </p:spPr>
        <p:txBody>
          <a:bodyPr>
            <a:normAutofit/>
          </a:bodyPr>
          <a:lstStyle/>
          <a:p>
            <a:r>
              <a:rPr lang="en-US" sz="4300" b="1" dirty="0">
                <a:solidFill>
                  <a:schemeClr val="accent4"/>
                </a:solidFill>
                <a:latin typeface="Helvetica" pitchFamily="2" charset="0"/>
              </a:rPr>
              <a:t>Partner Organizations</a:t>
            </a:r>
            <a:endParaRPr lang="en-US" sz="4300" dirty="0">
              <a:solidFill>
                <a:schemeClr val="accent4"/>
              </a:solidFill>
            </a:endParaRPr>
          </a:p>
        </p:txBody>
      </p:sp>
      <p:sp>
        <p:nvSpPr>
          <p:cNvPr id="18" name="Content Placeholder 2">
            <a:extLst>
              <a:ext uri="{FF2B5EF4-FFF2-40B4-BE49-F238E27FC236}">
                <a16:creationId xmlns:a16="http://schemas.microsoft.com/office/drawing/2014/main" id="{F2FBC8F3-F1EF-9CE8-A1B8-C6B8CB45A495}"/>
              </a:ext>
            </a:extLst>
          </p:cNvPr>
          <p:cNvSpPr>
            <a:spLocks noGrp="1"/>
          </p:cNvSpPr>
          <p:nvPr>
            <p:ph idx="1"/>
          </p:nvPr>
        </p:nvSpPr>
        <p:spPr>
          <a:xfrm>
            <a:off x="231419" y="997527"/>
            <a:ext cx="6238956" cy="4234687"/>
          </a:xfrm>
        </p:spPr>
        <p:txBody>
          <a:bodyPr vert="horz" lIns="91440" tIns="45720" rIns="91440" bIns="45720" rtlCol="0" anchor="t">
            <a:normAutofit/>
          </a:bodyPr>
          <a:lstStyle/>
          <a:p>
            <a:pPr marL="0" indent="0">
              <a:lnSpc>
                <a:spcPct val="100000"/>
              </a:lnSpc>
              <a:spcBef>
                <a:spcPts val="0"/>
              </a:spcBef>
              <a:buNone/>
            </a:pPr>
            <a:r>
              <a:rPr lang="en-US" sz="1600" dirty="0">
                <a:solidFill>
                  <a:schemeClr val="bg1"/>
                </a:solidFill>
              </a:rPr>
              <a:t>As an Institutional Strategic Initiative, the DSI spans all three University of Toronto campuses. In addition, we bring together researchers from the following partner research organizations:</a:t>
            </a:r>
          </a:p>
          <a:p>
            <a:pPr marL="0" indent="0">
              <a:lnSpc>
                <a:spcPct val="100000"/>
              </a:lnSpc>
              <a:spcBef>
                <a:spcPts val="0"/>
              </a:spcBef>
              <a:buNone/>
            </a:pPr>
            <a:endParaRPr lang="en-US" sz="1600" dirty="0">
              <a:solidFill>
                <a:schemeClr val="bg1"/>
              </a:solidFill>
            </a:endParaRPr>
          </a:p>
          <a:p>
            <a:pPr marL="285750" indent="-285750">
              <a:spcBef>
                <a:spcPts val="400"/>
              </a:spcBef>
            </a:pPr>
            <a:r>
              <a:rPr lang="en-US" sz="1600" b="1" dirty="0">
                <a:solidFill>
                  <a:schemeClr val="bg1"/>
                </a:solidFill>
              </a:rPr>
              <a:t>Baycrest</a:t>
            </a:r>
          </a:p>
          <a:p>
            <a:pPr marL="285750" indent="-285750">
              <a:spcBef>
                <a:spcPts val="400"/>
              </a:spcBef>
            </a:pPr>
            <a:r>
              <a:rPr lang="en-US" sz="1600" b="1" dirty="0">
                <a:solidFill>
                  <a:schemeClr val="bg1"/>
                </a:solidFill>
              </a:rPr>
              <a:t>Holland </a:t>
            </a:r>
            <a:r>
              <a:rPr lang="en-US" sz="1600" b="1" dirty="0" err="1">
                <a:solidFill>
                  <a:schemeClr val="bg1"/>
                </a:solidFill>
              </a:rPr>
              <a:t>Bloorview</a:t>
            </a:r>
            <a:r>
              <a:rPr lang="en-US" sz="1600" b="1" dirty="0">
                <a:solidFill>
                  <a:schemeClr val="bg1"/>
                </a:solidFill>
              </a:rPr>
              <a:t> Kids Rehabilitation Hospital</a:t>
            </a:r>
          </a:p>
          <a:p>
            <a:pPr marL="285750" indent="-285750">
              <a:spcBef>
                <a:spcPts val="400"/>
              </a:spcBef>
            </a:pPr>
            <a:r>
              <a:rPr lang="en-US" sz="1600" b="1" dirty="0">
                <a:solidFill>
                  <a:schemeClr val="bg1"/>
                </a:solidFill>
              </a:rPr>
              <a:t>The Hospital for Sick Children</a:t>
            </a:r>
          </a:p>
          <a:p>
            <a:pPr marL="285750" indent="-285750">
              <a:spcBef>
                <a:spcPts val="400"/>
              </a:spcBef>
            </a:pPr>
            <a:r>
              <a:rPr lang="en-US" sz="1600" b="1" dirty="0">
                <a:solidFill>
                  <a:schemeClr val="bg1"/>
                </a:solidFill>
              </a:rPr>
              <a:t>Lunenfeld-Tanenbaum Research Institute</a:t>
            </a:r>
            <a:endParaRPr lang="en-US" sz="1600" b="1" dirty="0">
              <a:solidFill>
                <a:schemeClr val="bg1"/>
              </a:solidFill>
              <a:cs typeface="Calibri"/>
            </a:endParaRPr>
          </a:p>
          <a:p>
            <a:pPr marL="285750" indent="-285750">
              <a:spcBef>
                <a:spcPts val="400"/>
              </a:spcBef>
            </a:pPr>
            <a:r>
              <a:rPr lang="en-US" sz="1600" b="1" dirty="0">
                <a:solidFill>
                  <a:schemeClr val="bg1"/>
                </a:solidFill>
              </a:rPr>
              <a:t>Unity Health Toronto</a:t>
            </a:r>
          </a:p>
          <a:p>
            <a:pPr marL="285750" indent="-285750">
              <a:spcBef>
                <a:spcPts val="400"/>
              </a:spcBef>
            </a:pPr>
            <a:r>
              <a:rPr lang="en-US" sz="1600" b="1" dirty="0">
                <a:solidFill>
                  <a:schemeClr val="bg1"/>
                </a:solidFill>
              </a:rPr>
              <a:t>University Health Network</a:t>
            </a:r>
          </a:p>
          <a:p>
            <a:pPr marL="285750" indent="-285750">
              <a:spcBef>
                <a:spcPts val="400"/>
              </a:spcBef>
            </a:pPr>
            <a:r>
              <a:rPr lang="en-US" sz="1600" b="1" dirty="0">
                <a:solidFill>
                  <a:schemeClr val="bg1"/>
                </a:solidFill>
              </a:rPr>
              <a:t>Women’s College Hospital</a:t>
            </a:r>
            <a:endParaRPr lang="en-US" sz="1600" dirty="0">
              <a:solidFill>
                <a:schemeClr val="bg1"/>
              </a:solidFill>
            </a:endParaRPr>
          </a:p>
        </p:txBody>
      </p:sp>
      <p:sp>
        <p:nvSpPr>
          <p:cNvPr id="12" name="Footer Placeholder 1">
            <a:extLst>
              <a:ext uri="{FF2B5EF4-FFF2-40B4-BE49-F238E27FC236}">
                <a16:creationId xmlns:a16="http://schemas.microsoft.com/office/drawing/2014/main" id="{E63499D8-A74D-BD46-3456-FABE29572B59}"/>
              </a:ext>
            </a:extLst>
          </p:cNvPr>
          <p:cNvSpPr txBox="1">
            <a:spLocks/>
          </p:cNvSpPr>
          <p:nvPr/>
        </p:nvSpPr>
        <p:spPr>
          <a:xfrm>
            <a:off x="-2" y="6492875"/>
            <a:ext cx="6710400" cy="365125"/>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4</a:t>
            </a:fld>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About the Data Sciences Institute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web: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5"/>
              </a:rPr>
              <a:t>datasciences.utoronto.ca</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email: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6"/>
              </a:rPr>
              <a:t>awards.dsi@utoronto.ca</a:t>
            </a:r>
            <a:endPar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372622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plant with a stem&#10;&#10;Description automatically generated with low confidence">
            <a:extLst>
              <a:ext uri="{FF2B5EF4-FFF2-40B4-BE49-F238E27FC236}">
                <a16:creationId xmlns:a16="http://schemas.microsoft.com/office/drawing/2014/main" id="{35CCCBAB-13B2-22B7-3DDD-7D9D8E9E0DD1}"/>
              </a:ext>
            </a:extLst>
          </p:cNvPr>
          <p:cNvPicPr>
            <a:picLocks/>
          </p:cNvPicPr>
          <p:nvPr/>
        </p:nvPicPr>
        <p:blipFill>
          <a:blip r:embed="rId3"/>
          <a:srcRect l="39697" r="39697"/>
          <a:stretch/>
        </p:blipFill>
        <p:spPr>
          <a:xfrm>
            <a:off x="6710398" y="0"/>
            <a:ext cx="5481602" cy="6858000"/>
          </a:xfrm>
          <a:prstGeom prst="rect">
            <a:avLst/>
          </a:prstGeom>
          <a:ln w="63500">
            <a:noFill/>
            <a:miter lim="800000"/>
          </a:ln>
        </p:spPr>
      </p:pic>
      <p:pic>
        <p:nvPicPr>
          <p:cNvPr id="10" name="Picture 9" descr="DSI Logo">
            <a:extLst>
              <a:ext uri="{FF2B5EF4-FFF2-40B4-BE49-F238E27FC236}">
                <a16:creationId xmlns:a16="http://schemas.microsoft.com/office/drawing/2014/main" id="{1A029D46-10B0-99FD-9E24-0B9DEEA3FC06}"/>
              </a:ext>
            </a:extLst>
          </p:cNvPr>
          <p:cNvPicPr>
            <a:picLocks noChangeAspect="1"/>
          </p:cNvPicPr>
          <p:nvPr/>
        </p:nvPicPr>
        <p:blipFill>
          <a:blip r:embed="rId4"/>
          <a:stretch>
            <a:fillRect/>
          </a:stretch>
        </p:blipFill>
        <p:spPr>
          <a:xfrm>
            <a:off x="6967690" y="5972823"/>
            <a:ext cx="4803883" cy="780631"/>
          </a:xfrm>
          <a:prstGeom prst="rect">
            <a:avLst/>
          </a:prstGeom>
        </p:spPr>
      </p:pic>
      <p:sp>
        <p:nvSpPr>
          <p:cNvPr id="9" name="Title 4">
            <a:extLst>
              <a:ext uri="{FF2B5EF4-FFF2-40B4-BE49-F238E27FC236}">
                <a16:creationId xmlns:a16="http://schemas.microsoft.com/office/drawing/2014/main" id="{50366124-2BBA-3E15-6E80-C0DA40DC185B}"/>
              </a:ext>
            </a:extLst>
          </p:cNvPr>
          <p:cNvSpPr>
            <a:spLocks noGrp="1"/>
          </p:cNvSpPr>
          <p:nvPr>
            <p:ph type="title"/>
          </p:nvPr>
        </p:nvSpPr>
        <p:spPr>
          <a:xfrm>
            <a:off x="231418" y="229658"/>
            <a:ext cx="6219079" cy="809433"/>
          </a:xfrm>
        </p:spPr>
        <p:txBody>
          <a:bodyPr>
            <a:normAutofit/>
          </a:bodyPr>
          <a:lstStyle/>
          <a:p>
            <a:r>
              <a:rPr lang="en-US" sz="4300" b="1" dirty="0">
                <a:solidFill>
                  <a:schemeClr val="accent4"/>
                </a:solidFill>
                <a:latin typeface="Helvetica" pitchFamily="2" charset="0"/>
              </a:rPr>
              <a:t>Supports</a:t>
            </a:r>
            <a:endParaRPr lang="en-US" sz="4300" dirty="0">
              <a:solidFill>
                <a:schemeClr val="accent4"/>
              </a:solidFill>
            </a:endParaRPr>
          </a:p>
        </p:txBody>
      </p:sp>
      <p:sp>
        <p:nvSpPr>
          <p:cNvPr id="15" name="Content Placeholder 2">
            <a:extLst>
              <a:ext uri="{FF2B5EF4-FFF2-40B4-BE49-F238E27FC236}">
                <a16:creationId xmlns:a16="http://schemas.microsoft.com/office/drawing/2014/main" id="{F923419F-4C06-3E19-2F9D-3AEE27BAA17D}"/>
              </a:ext>
            </a:extLst>
          </p:cNvPr>
          <p:cNvSpPr>
            <a:spLocks noGrp="1"/>
          </p:cNvSpPr>
          <p:nvPr>
            <p:ph idx="1"/>
          </p:nvPr>
        </p:nvSpPr>
        <p:spPr>
          <a:xfrm>
            <a:off x="231418" y="1039091"/>
            <a:ext cx="6219078" cy="4244626"/>
          </a:xfrm>
        </p:spPr>
        <p:txBody>
          <a:bodyPr vert="horz" lIns="91440" tIns="45720" rIns="91440" bIns="45720" rtlCol="0" anchor="t">
            <a:normAutofit lnSpcReduction="10000"/>
          </a:bodyPr>
          <a:lstStyle/>
          <a:p>
            <a:pPr marL="0" indent="0">
              <a:lnSpc>
                <a:spcPct val="100000"/>
              </a:lnSpc>
              <a:spcBef>
                <a:spcPts val="0"/>
              </a:spcBef>
              <a:buNone/>
            </a:pPr>
            <a:r>
              <a:rPr lang="en-US" sz="1600" dirty="0">
                <a:solidFill>
                  <a:schemeClr val="bg1"/>
                </a:solidFill>
              </a:rPr>
              <a:t>We aim to catalyze new forms of collaboration by funding partnerships that bring methodologists and domain experts together at the inception of projects in collaborative research teams (CRTs). To this end, the DSI offers a range of supports to our community of DSI members, from competitive funding calls to training opportunities.</a:t>
            </a:r>
          </a:p>
          <a:p>
            <a:pPr marL="0" indent="0">
              <a:lnSpc>
                <a:spcPct val="100000"/>
              </a:lnSpc>
              <a:spcBef>
                <a:spcPts val="0"/>
              </a:spcBef>
              <a:buNone/>
            </a:pPr>
            <a:endParaRPr lang="en-US" sz="1600" dirty="0">
              <a:solidFill>
                <a:schemeClr val="bg1"/>
              </a:solidFill>
            </a:endParaRPr>
          </a:p>
          <a:p>
            <a:pPr marL="285750" indent="-285750">
              <a:spcBef>
                <a:spcPts val="400"/>
              </a:spcBef>
            </a:pPr>
            <a:r>
              <a:rPr lang="en-US" sz="1600" b="1" dirty="0">
                <a:solidFill>
                  <a:srgbClr val="FFC000"/>
                </a:solidFill>
                <a:ea typeface="+mn-lt"/>
                <a:cs typeface="+mn-lt"/>
                <a:hlinkClick r:id="rId5">
                  <a:extLst>
                    <a:ext uri="{A12FA001-AC4F-418D-AE19-62706E023703}">
                      <ahyp:hlinkClr xmlns:ahyp="http://schemas.microsoft.com/office/drawing/2018/hyperlinkcolor" val="tx"/>
                    </a:ext>
                  </a:extLst>
                </a:hlinkClick>
              </a:rPr>
              <a:t>Catalyst Grants</a:t>
            </a:r>
            <a:endParaRPr lang="en-US" sz="1600" b="1" dirty="0">
              <a:solidFill>
                <a:srgbClr val="FFC000"/>
              </a:solidFill>
              <a:ea typeface="+mn-lt"/>
              <a:cs typeface="+mn-lt"/>
            </a:endParaRPr>
          </a:p>
          <a:p>
            <a:pPr marL="285750" indent="-285750">
              <a:spcBef>
                <a:spcPts val="400"/>
              </a:spcBef>
            </a:pPr>
            <a:r>
              <a:rPr lang="en-US" sz="1600" b="1" dirty="0">
                <a:solidFill>
                  <a:schemeClr val="bg1"/>
                </a:solidFill>
                <a:cs typeface="Calibri"/>
              </a:rPr>
              <a:t>Computational and Quantitative Social Sciences Grant</a:t>
            </a:r>
          </a:p>
          <a:p>
            <a:pPr marL="285750" indent="-285750">
              <a:spcBef>
                <a:spcPts val="400"/>
              </a:spcBef>
            </a:pPr>
            <a:r>
              <a:rPr lang="en-US" sz="1600" b="1" dirty="0">
                <a:solidFill>
                  <a:schemeClr val="bg1"/>
                </a:solidFill>
                <a:cs typeface="Calibri"/>
              </a:rPr>
              <a:t>Critical Investigation of Data Science Grant</a:t>
            </a:r>
          </a:p>
          <a:p>
            <a:pPr marL="285750" indent="-285750">
              <a:spcBef>
                <a:spcPts val="400"/>
              </a:spcBef>
            </a:pPr>
            <a:r>
              <a:rPr lang="en-US" sz="1600" b="1" dirty="0">
                <a:solidFill>
                  <a:schemeClr val="bg1"/>
                </a:solidFill>
              </a:rPr>
              <a:t>Data Access Grants</a:t>
            </a:r>
          </a:p>
          <a:p>
            <a:pPr marL="285750" indent="-285750">
              <a:spcBef>
                <a:spcPts val="400"/>
              </a:spcBef>
            </a:pPr>
            <a:r>
              <a:rPr lang="en-US" sz="1600" b="1" dirty="0">
                <a:solidFill>
                  <a:schemeClr val="bg1"/>
                </a:solidFill>
                <a:cs typeface="Calibri" panose="020F0502020204030204"/>
              </a:rPr>
              <a:t>Emergent Data Sciences Program</a:t>
            </a:r>
          </a:p>
          <a:p>
            <a:pPr marL="285750" indent="-285750">
              <a:spcBef>
                <a:spcPts val="400"/>
              </a:spcBef>
            </a:pPr>
            <a:r>
              <a:rPr lang="en-US" sz="1600" b="1" dirty="0">
                <a:solidFill>
                  <a:schemeClr val="bg1"/>
                </a:solidFill>
              </a:rPr>
              <a:t>Postdoctoral Fellowships</a:t>
            </a:r>
          </a:p>
          <a:p>
            <a:pPr marL="285750" indent="-285750">
              <a:spcBef>
                <a:spcPts val="400"/>
              </a:spcBef>
            </a:pPr>
            <a:r>
              <a:rPr lang="en-US" sz="1600" b="1" dirty="0">
                <a:solidFill>
                  <a:schemeClr val="bg1"/>
                </a:solidFill>
              </a:rPr>
              <a:t>Doctoral Student Fellowships</a:t>
            </a:r>
          </a:p>
          <a:p>
            <a:pPr marL="285750" indent="-285750">
              <a:spcBef>
                <a:spcPts val="400"/>
              </a:spcBef>
            </a:pPr>
            <a:r>
              <a:rPr lang="en-US" sz="1600" b="1" dirty="0">
                <a:solidFill>
                  <a:schemeClr val="bg1"/>
                </a:solidFill>
              </a:rPr>
              <a:t>Seed Funding for Methodologists</a:t>
            </a:r>
          </a:p>
          <a:p>
            <a:pPr marL="285750" indent="-285750">
              <a:spcBef>
                <a:spcPts val="400"/>
              </a:spcBef>
            </a:pPr>
            <a:r>
              <a:rPr lang="en-US" sz="1600" b="1" dirty="0">
                <a:solidFill>
                  <a:schemeClr val="bg1"/>
                </a:solidFill>
              </a:rPr>
              <a:t>DSI-CARTE ML Bootcamp for Faculty</a:t>
            </a:r>
          </a:p>
          <a:p>
            <a:pPr marL="285750" indent="-285750">
              <a:spcBef>
                <a:spcPts val="400"/>
              </a:spcBef>
            </a:pPr>
            <a:r>
              <a:rPr lang="en-US" sz="1600" b="1" dirty="0">
                <a:solidFill>
                  <a:schemeClr val="bg1"/>
                </a:solidFill>
              </a:rPr>
              <a:t>Research Software Development Support</a:t>
            </a:r>
          </a:p>
          <a:p>
            <a:pPr marL="285750" indent="-285750">
              <a:spcBef>
                <a:spcPts val="400"/>
              </a:spcBef>
            </a:pPr>
            <a:r>
              <a:rPr lang="en-US" sz="1600" b="1" dirty="0">
                <a:solidFill>
                  <a:schemeClr val="bg1"/>
                </a:solidFill>
              </a:rPr>
              <a:t>Summer Undergraduate Data Sciences (SUDS) Research Program</a:t>
            </a:r>
            <a:endParaRPr lang="en-US" sz="1600" dirty="0">
              <a:solidFill>
                <a:schemeClr val="bg1"/>
              </a:solidFill>
            </a:endParaRPr>
          </a:p>
        </p:txBody>
      </p:sp>
      <p:sp>
        <p:nvSpPr>
          <p:cNvPr id="13" name="Footer Placeholder 1">
            <a:extLst>
              <a:ext uri="{FF2B5EF4-FFF2-40B4-BE49-F238E27FC236}">
                <a16:creationId xmlns:a16="http://schemas.microsoft.com/office/drawing/2014/main" id="{F36D346B-B712-F4FE-4CD5-6E9D60B8D092}"/>
              </a:ext>
            </a:extLst>
          </p:cNvPr>
          <p:cNvSpPr txBox="1">
            <a:spLocks/>
          </p:cNvSpPr>
          <p:nvPr/>
        </p:nvSpPr>
        <p:spPr>
          <a:xfrm>
            <a:off x="-2" y="6492875"/>
            <a:ext cx="6710400" cy="365125"/>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5</a:t>
            </a:fld>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About the Data Sciences Institute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web: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6"/>
              </a:rPr>
              <a:t>datasciences.utoronto.ca</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email: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7"/>
              </a:rPr>
              <a:t>awards.dsi@utoronto.ca</a:t>
            </a:r>
            <a:endPar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356826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lorful design">
            <a:extLst>
              <a:ext uri="{FF2B5EF4-FFF2-40B4-BE49-F238E27FC236}">
                <a16:creationId xmlns:a16="http://schemas.microsoft.com/office/drawing/2014/main" id="{35CCCBAB-13B2-22B7-3DDD-7D9D8E9E0DD1}"/>
              </a:ext>
            </a:extLst>
          </p:cNvPr>
          <p:cNvPicPr>
            <a:picLocks/>
          </p:cNvPicPr>
          <p:nvPr/>
        </p:nvPicPr>
        <p:blipFill>
          <a:blip r:embed="rId3"/>
          <a:srcRect l="26791" r="26791"/>
          <a:stretch/>
        </p:blipFill>
        <p:spPr>
          <a:xfrm>
            <a:off x="6710398" y="0"/>
            <a:ext cx="5481602" cy="6858000"/>
          </a:xfrm>
          <a:prstGeom prst="rect">
            <a:avLst/>
          </a:prstGeom>
          <a:ln w="63500">
            <a:noFill/>
            <a:miter lim="800000"/>
          </a:ln>
        </p:spPr>
      </p:pic>
      <p:pic>
        <p:nvPicPr>
          <p:cNvPr id="10" name="Picture 9" descr="DSI Logo">
            <a:extLst>
              <a:ext uri="{FF2B5EF4-FFF2-40B4-BE49-F238E27FC236}">
                <a16:creationId xmlns:a16="http://schemas.microsoft.com/office/drawing/2014/main" id="{1A029D46-10B0-99FD-9E24-0B9DEEA3FC06}"/>
              </a:ext>
            </a:extLst>
          </p:cNvPr>
          <p:cNvPicPr>
            <a:picLocks noChangeAspect="1"/>
          </p:cNvPicPr>
          <p:nvPr/>
        </p:nvPicPr>
        <p:blipFill>
          <a:blip r:embed="rId4"/>
          <a:srcRect/>
          <a:stretch/>
        </p:blipFill>
        <p:spPr>
          <a:xfrm>
            <a:off x="6967690" y="5981878"/>
            <a:ext cx="4803883" cy="762521"/>
          </a:xfrm>
          <a:prstGeom prst="rect">
            <a:avLst/>
          </a:prstGeom>
        </p:spPr>
      </p:pic>
      <p:sp>
        <p:nvSpPr>
          <p:cNvPr id="12" name="Title 4">
            <a:extLst>
              <a:ext uri="{FF2B5EF4-FFF2-40B4-BE49-F238E27FC236}">
                <a16:creationId xmlns:a16="http://schemas.microsoft.com/office/drawing/2014/main" id="{B02DBA6A-C1F6-5C40-92E5-C9B917880F37}"/>
              </a:ext>
            </a:extLst>
          </p:cNvPr>
          <p:cNvSpPr>
            <a:spLocks noGrp="1"/>
          </p:cNvSpPr>
          <p:nvPr>
            <p:ph type="title"/>
          </p:nvPr>
        </p:nvSpPr>
        <p:spPr>
          <a:xfrm>
            <a:off x="231418" y="229658"/>
            <a:ext cx="6229017" cy="1797307"/>
          </a:xfrm>
        </p:spPr>
        <p:txBody>
          <a:bodyPr>
            <a:normAutofit/>
          </a:bodyPr>
          <a:lstStyle/>
          <a:p>
            <a:r>
              <a:rPr lang="en-US" sz="4300" b="1" dirty="0">
                <a:solidFill>
                  <a:schemeClr val="bg1"/>
                </a:solidFill>
                <a:latin typeface="Helvetica" pitchFamily="2" charset="0"/>
              </a:rPr>
              <a:t>Data Sciences Institute </a:t>
            </a:r>
            <a:r>
              <a:rPr lang="en-US" sz="4300" b="1" dirty="0">
                <a:solidFill>
                  <a:schemeClr val="accent4"/>
                </a:solidFill>
                <a:latin typeface="Helvetica" pitchFamily="2" charset="0"/>
              </a:rPr>
              <a:t>Thematic Programs</a:t>
            </a:r>
            <a:endParaRPr lang="en-US" sz="4300" dirty="0">
              <a:solidFill>
                <a:schemeClr val="accent4"/>
              </a:solidFill>
            </a:endParaRPr>
          </a:p>
        </p:txBody>
      </p:sp>
      <p:sp>
        <p:nvSpPr>
          <p:cNvPr id="13" name="Content Placeholder 2">
            <a:extLst>
              <a:ext uri="{FF2B5EF4-FFF2-40B4-BE49-F238E27FC236}">
                <a16:creationId xmlns:a16="http://schemas.microsoft.com/office/drawing/2014/main" id="{78624659-7E30-1A81-04A4-563E1D11847B}"/>
              </a:ext>
            </a:extLst>
          </p:cNvPr>
          <p:cNvSpPr>
            <a:spLocks noGrp="1"/>
          </p:cNvSpPr>
          <p:nvPr>
            <p:ph idx="1"/>
          </p:nvPr>
        </p:nvSpPr>
        <p:spPr>
          <a:xfrm>
            <a:off x="231418" y="2026965"/>
            <a:ext cx="6229017" cy="4224748"/>
          </a:xfrm>
        </p:spPr>
        <p:txBody>
          <a:bodyPr>
            <a:normAutofit lnSpcReduction="10000"/>
          </a:bodyPr>
          <a:lstStyle/>
          <a:p>
            <a:pPr marL="0" indent="0">
              <a:lnSpc>
                <a:spcPct val="100000"/>
              </a:lnSpc>
              <a:spcBef>
                <a:spcPts val="0"/>
              </a:spcBef>
              <a:buNone/>
            </a:pPr>
            <a:r>
              <a:rPr lang="en-US" sz="1600" dirty="0">
                <a:solidFill>
                  <a:schemeClr val="bg1"/>
                </a:solidFill>
              </a:rPr>
              <a:t>The DSI considers all applications that align with its mission, but it also supports applications that further research in two thematic program areas:</a:t>
            </a:r>
          </a:p>
          <a:p>
            <a:pPr marL="0" indent="0">
              <a:lnSpc>
                <a:spcPct val="100000"/>
              </a:lnSpc>
              <a:spcBef>
                <a:spcPts val="0"/>
              </a:spcBef>
              <a:buNone/>
            </a:pPr>
            <a:endParaRPr lang="en-US" sz="1600" dirty="0">
              <a:solidFill>
                <a:schemeClr val="bg1"/>
              </a:solidFill>
            </a:endParaRPr>
          </a:p>
          <a:p>
            <a:pPr marL="0" indent="0">
              <a:spcBef>
                <a:spcPts val="400"/>
              </a:spcBef>
              <a:buNone/>
            </a:pPr>
            <a:r>
              <a:rPr lang="en-US" sz="1600" b="1" dirty="0">
                <a:solidFill>
                  <a:schemeClr val="accent3"/>
                </a:solidFill>
                <a:hlinkClick r:id="rId5"/>
              </a:rPr>
              <a:t>Inequity</a:t>
            </a:r>
            <a:endParaRPr lang="en-US" sz="1600" b="1" dirty="0">
              <a:solidFill>
                <a:schemeClr val="accent3"/>
              </a:solidFill>
            </a:endParaRPr>
          </a:p>
          <a:p>
            <a:pPr marL="0" indent="0">
              <a:spcBef>
                <a:spcPts val="400"/>
              </a:spcBef>
              <a:buNone/>
            </a:pPr>
            <a:endParaRPr lang="en-US" sz="1600" b="1" dirty="0">
              <a:solidFill>
                <a:schemeClr val="bg1"/>
              </a:solidFill>
            </a:endParaRPr>
          </a:p>
          <a:p>
            <a:pPr marL="0" indent="0">
              <a:spcBef>
                <a:spcPts val="400"/>
              </a:spcBef>
              <a:buNone/>
            </a:pPr>
            <a:r>
              <a:rPr lang="en-CA" sz="1600" dirty="0">
                <a:solidFill>
                  <a:schemeClr val="bg1"/>
                </a:solidFill>
              </a:rPr>
              <a:t>Recognizing that data-based technologies can potentially increase inequities, this theme encourages the generation of evidence (data and inference) and tools that enhance our understanding of inequity while supporting equitable social change.</a:t>
            </a:r>
            <a:endParaRPr lang="en-US" sz="1600" b="1" dirty="0">
              <a:solidFill>
                <a:schemeClr val="bg1"/>
              </a:solidFill>
            </a:endParaRPr>
          </a:p>
          <a:p>
            <a:pPr marL="0" indent="0">
              <a:spcBef>
                <a:spcPts val="400"/>
              </a:spcBef>
              <a:buNone/>
            </a:pPr>
            <a:endParaRPr lang="en-US" sz="1600" b="1" dirty="0">
              <a:solidFill>
                <a:schemeClr val="bg1"/>
              </a:solidFill>
            </a:endParaRPr>
          </a:p>
          <a:p>
            <a:pPr marL="0" indent="0">
              <a:spcBef>
                <a:spcPts val="400"/>
              </a:spcBef>
              <a:buNone/>
            </a:pPr>
            <a:r>
              <a:rPr lang="en-US" sz="1600" b="1" dirty="0">
                <a:solidFill>
                  <a:schemeClr val="accent3"/>
                </a:solidFill>
                <a:hlinkClick r:id="rId6"/>
              </a:rPr>
              <a:t>Reproducibility</a:t>
            </a:r>
            <a:endParaRPr lang="en-US" sz="1600" b="1" dirty="0">
              <a:solidFill>
                <a:schemeClr val="accent3"/>
              </a:solidFill>
            </a:endParaRPr>
          </a:p>
          <a:p>
            <a:pPr marL="0" indent="0">
              <a:lnSpc>
                <a:spcPct val="100000"/>
              </a:lnSpc>
              <a:spcBef>
                <a:spcPts val="0"/>
              </a:spcBef>
              <a:buNone/>
            </a:pPr>
            <a:endParaRPr lang="en-US" sz="1600" dirty="0">
              <a:solidFill>
                <a:schemeClr val="bg1"/>
              </a:solidFill>
            </a:endParaRPr>
          </a:p>
          <a:p>
            <a:pPr marL="0" indent="0">
              <a:lnSpc>
                <a:spcPct val="100000"/>
              </a:lnSpc>
              <a:spcBef>
                <a:spcPts val="0"/>
              </a:spcBef>
              <a:buNone/>
            </a:pPr>
            <a:r>
              <a:rPr lang="en-CA" sz="1600" dirty="0">
                <a:solidFill>
                  <a:schemeClr val="bg1"/>
                </a:solidFill>
              </a:rPr>
              <a:t>This theme focuses on the development of widely adoptable methodology, processes, and infrastructure to share data and code locally and in privacy-compliant ways, and the development of infrastructure, methods and models that support reproducible and reliable research.</a:t>
            </a:r>
            <a:endParaRPr lang="en-US" sz="1600" dirty="0">
              <a:solidFill>
                <a:schemeClr val="bg1"/>
              </a:solidFill>
            </a:endParaRPr>
          </a:p>
        </p:txBody>
      </p:sp>
      <p:sp>
        <p:nvSpPr>
          <p:cNvPr id="7" name="Footer Placeholder 1">
            <a:extLst>
              <a:ext uri="{FF2B5EF4-FFF2-40B4-BE49-F238E27FC236}">
                <a16:creationId xmlns:a16="http://schemas.microsoft.com/office/drawing/2014/main" id="{180D5668-DEFE-BCE4-215F-671A4BEF4D36}"/>
              </a:ext>
            </a:extLst>
          </p:cNvPr>
          <p:cNvSpPr txBox="1">
            <a:spLocks/>
          </p:cNvSpPr>
          <p:nvPr/>
        </p:nvSpPr>
        <p:spPr>
          <a:xfrm>
            <a:off x="-2" y="6492875"/>
            <a:ext cx="6710400" cy="365125"/>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6</a:t>
            </a:fld>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About the Data Sciences Institute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web: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7"/>
              </a:rPr>
              <a:t>datasciences.utoronto.ca</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email: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8"/>
              </a:rPr>
              <a:t>awards.dsi@utoronto.ca</a:t>
            </a:r>
            <a:endPar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3768433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SI Logo">
            <a:extLst>
              <a:ext uri="{FF2B5EF4-FFF2-40B4-BE49-F238E27FC236}">
                <a16:creationId xmlns:a16="http://schemas.microsoft.com/office/drawing/2014/main" id="{1A029D46-10B0-99FD-9E24-0B9DEEA3FC06}"/>
              </a:ext>
            </a:extLst>
          </p:cNvPr>
          <p:cNvPicPr>
            <a:picLocks noChangeAspect="1"/>
          </p:cNvPicPr>
          <p:nvPr/>
        </p:nvPicPr>
        <p:blipFill>
          <a:blip r:embed="rId3"/>
          <a:srcRect/>
          <a:stretch/>
        </p:blipFill>
        <p:spPr>
          <a:xfrm>
            <a:off x="7007066" y="5981878"/>
            <a:ext cx="4725130" cy="762521"/>
          </a:xfrm>
          <a:prstGeom prst="rect">
            <a:avLst/>
          </a:prstGeom>
        </p:spPr>
      </p:pic>
      <p:sp>
        <p:nvSpPr>
          <p:cNvPr id="12" name="Title 4">
            <a:extLst>
              <a:ext uri="{FF2B5EF4-FFF2-40B4-BE49-F238E27FC236}">
                <a16:creationId xmlns:a16="http://schemas.microsoft.com/office/drawing/2014/main" id="{B02DBA6A-C1F6-5C40-92E5-C9B917880F37}"/>
              </a:ext>
            </a:extLst>
          </p:cNvPr>
          <p:cNvSpPr>
            <a:spLocks noGrp="1"/>
          </p:cNvSpPr>
          <p:nvPr>
            <p:ph type="title"/>
          </p:nvPr>
        </p:nvSpPr>
        <p:spPr>
          <a:xfrm>
            <a:off x="231418" y="229658"/>
            <a:ext cx="6316137" cy="1797307"/>
          </a:xfrm>
        </p:spPr>
        <p:txBody>
          <a:bodyPr>
            <a:normAutofit/>
          </a:bodyPr>
          <a:lstStyle/>
          <a:p>
            <a:r>
              <a:rPr lang="en-US" sz="4300" b="1" dirty="0">
                <a:solidFill>
                  <a:schemeClr val="bg1"/>
                </a:solidFill>
                <a:latin typeface="Helvetica" pitchFamily="2" charset="0"/>
              </a:rPr>
              <a:t>2023 Catalyst Grant </a:t>
            </a:r>
            <a:r>
              <a:rPr lang="en-US" sz="4300" b="1" dirty="0">
                <a:solidFill>
                  <a:schemeClr val="accent4"/>
                </a:solidFill>
                <a:latin typeface="Helvetica" pitchFamily="2" charset="0"/>
              </a:rPr>
              <a:t>Competition</a:t>
            </a:r>
            <a:endParaRPr lang="en-US" sz="4300" dirty="0">
              <a:solidFill>
                <a:schemeClr val="accent4"/>
              </a:solidFill>
            </a:endParaRPr>
          </a:p>
        </p:txBody>
      </p:sp>
      <p:sp>
        <p:nvSpPr>
          <p:cNvPr id="13" name="Content Placeholder 2">
            <a:extLst>
              <a:ext uri="{FF2B5EF4-FFF2-40B4-BE49-F238E27FC236}">
                <a16:creationId xmlns:a16="http://schemas.microsoft.com/office/drawing/2014/main" id="{78624659-7E30-1A81-04A4-563E1D11847B}"/>
              </a:ext>
            </a:extLst>
          </p:cNvPr>
          <p:cNvSpPr>
            <a:spLocks noGrp="1"/>
          </p:cNvSpPr>
          <p:nvPr>
            <p:ph idx="1"/>
          </p:nvPr>
        </p:nvSpPr>
        <p:spPr>
          <a:xfrm>
            <a:off x="231418" y="2026965"/>
            <a:ext cx="5608273" cy="4197190"/>
          </a:xfrm>
        </p:spPr>
        <p:txBody>
          <a:bodyPr>
            <a:normAutofit lnSpcReduction="10000"/>
          </a:bodyPr>
          <a:lstStyle/>
          <a:p>
            <a:pPr marL="0" indent="0">
              <a:buNone/>
            </a:pPr>
            <a:r>
              <a:rPr lang="en-CA" sz="2000" dirty="0">
                <a:solidFill>
                  <a:schemeClr val="bg1"/>
                </a:solidFill>
              </a:rPr>
              <a:t>The Catalyst Grant is a competitive seed funding program for multidisciplinary teams forming a </a:t>
            </a:r>
            <a:r>
              <a:rPr lang="en-CA" sz="2000" b="1" dirty="0">
                <a:solidFill>
                  <a:schemeClr val="accent3"/>
                </a:solidFill>
                <a:hlinkClick r:id="rId4"/>
              </a:rPr>
              <a:t>Collaborative Research Team</a:t>
            </a:r>
            <a:r>
              <a:rPr lang="en-CA" sz="2000" dirty="0">
                <a:solidFill>
                  <a:schemeClr val="accent3"/>
                </a:solidFill>
              </a:rPr>
              <a:t> </a:t>
            </a:r>
            <a:r>
              <a:rPr lang="en-CA" sz="2000" dirty="0">
                <a:solidFill>
                  <a:schemeClr val="bg1"/>
                </a:solidFill>
              </a:rPr>
              <a:t>(CRT) to develop novel statistical or computational tools or to use existing methodology in innovative ways to address questions of major societal importance and effect positive social change.</a:t>
            </a:r>
          </a:p>
          <a:p>
            <a:pPr marL="0" indent="0">
              <a:buNone/>
            </a:pPr>
            <a:r>
              <a:rPr lang="en-CA" sz="2000" dirty="0">
                <a:solidFill>
                  <a:schemeClr val="bg1"/>
                </a:solidFill>
              </a:rPr>
              <a:t>Catalyst Grants are expected to align with the Data Sciences Institute (DSI) mission to catalyze the transformative nature of data sciences across all disciplines, in fair and ethical ways, and to solve some of society’s most complex and pressing problems.</a:t>
            </a:r>
          </a:p>
          <a:p>
            <a:pPr marL="0" indent="0">
              <a:buNone/>
            </a:pPr>
            <a:r>
              <a:rPr lang="en-CA" sz="2000" dirty="0">
                <a:solidFill>
                  <a:schemeClr val="bg1"/>
                </a:solidFill>
              </a:rPr>
              <a:t>Round 1: 17 applications funded</a:t>
            </a:r>
          </a:p>
          <a:p>
            <a:pPr marL="0" indent="0">
              <a:buNone/>
            </a:pPr>
            <a:r>
              <a:rPr lang="en-CA" sz="2000" dirty="0">
                <a:solidFill>
                  <a:schemeClr val="bg1"/>
                </a:solidFill>
              </a:rPr>
              <a:t>Round 2: 13 applications funded</a:t>
            </a:r>
          </a:p>
          <a:p>
            <a:pPr marL="0" indent="0">
              <a:buNone/>
            </a:pPr>
            <a:endParaRPr lang="en-US" sz="1800" dirty="0">
              <a:solidFill>
                <a:schemeClr val="bg1"/>
              </a:solidFill>
            </a:endParaRPr>
          </a:p>
        </p:txBody>
      </p:sp>
      <p:sp>
        <p:nvSpPr>
          <p:cNvPr id="2" name="TextBox 1">
            <a:extLst>
              <a:ext uri="{FF2B5EF4-FFF2-40B4-BE49-F238E27FC236}">
                <a16:creationId xmlns:a16="http://schemas.microsoft.com/office/drawing/2014/main" id="{0D262222-D4C8-6A77-9290-BCCD779E87D4}"/>
              </a:ext>
            </a:extLst>
          </p:cNvPr>
          <p:cNvSpPr txBox="1"/>
          <p:nvPr/>
        </p:nvSpPr>
        <p:spPr>
          <a:xfrm>
            <a:off x="6540757" y="1937818"/>
            <a:ext cx="5413027" cy="3416320"/>
          </a:xfrm>
          <a:prstGeom prst="rect">
            <a:avLst/>
          </a:prstGeom>
          <a:noFill/>
          <a:ln>
            <a:noFill/>
          </a:ln>
        </p:spPr>
        <p:txBody>
          <a:bodyPr wrap="square" lIns="91440" tIns="45720" rIns="91440" bIns="45720" rtlCol="0" anchor="t">
            <a:spAutoFit/>
          </a:bodyPr>
          <a:lstStyle/>
          <a:p>
            <a:r>
              <a:rPr lang="en-CA" sz="2400" b="1" dirty="0">
                <a:solidFill>
                  <a:schemeClr val="bg1"/>
                </a:solidFill>
              </a:rPr>
              <a:t>Award Summary</a:t>
            </a:r>
          </a:p>
          <a:p>
            <a:endParaRPr lang="en-CA" sz="2400" b="1" dirty="0">
              <a:solidFill>
                <a:schemeClr val="bg1"/>
              </a:solidFill>
            </a:endParaRPr>
          </a:p>
          <a:p>
            <a:r>
              <a:rPr lang="en-CA" sz="2400" b="1" dirty="0">
                <a:solidFill>
                  <a:schemeClr val="bg1"/>
                </a:solidFill>
              </a:rPr>
              <a:t>Amount: Up to $100,000</a:t>
            </a:r>
          </a:p>
          <a:p>
            <a:endParaRPr lang="en-CA" sz="2400" b="1" dirty="0">
              <a:solidFill>
                <a:schemeClr val="bg1"/>
              </a:solidFill>
            </a:endParaRPr>
          </a:p>
          <a:p>
            <a:r>
              <a:rPr lang="en-CA" sz="2400" b="1" dirty="0">
                <a:solidFill>
                  <a:schemeClr val="bg1"/>
                </a:solidFill>
              </a:rPr>
              <a:t>Duration: 1-2 Years</a:t>
            </a:r>
          </a:p>
          <a:p>
            <a:endParaRPr lang="en-CA" sz="2400" b="1" dirty="0">
              <a:solidFill>
                <a:schemeClr val="bg1"/>
              </a:solidFill>
            </a:endParaRPr>
          </a:p>
          <a:p>
            <a:r>
              <a:rPr lang="en-CA" sz="2400" b="1" dirty="0">
                <a:solidFill>
                  <a:schemeClr val="bg1"/>
                </a:solidFill>
              </a:rPr>
              <a:t>Letter of Intent Deadline: July 14</a:t>
            </a:r>
          </a:p>
          <a:p>
            <a:endParaRPr lang="en-CA" sz="2400" b="1" dirty="0">
              <a:solidFill>
                <a:schemeClr val="bg1"/>
              </a:solidFill>
            </a:endParaRPr>
          </a:p>
          <a:p>
            <a:r>
              <a:rPr lang="en-CA" sz="2400" b="1" dirty="0">
                <a:solidFill>
                  <a:schemeClr val="bg1"/>
                </a:solidFill>
              </a:rPr>
              <a:t>Full Application Deadline: November 3</a:t>
            </a:r>
            <a:endParaRPr lang="en-CA" sz="2400" b="1" dirty="0">
              <a:solidFill>
                <a:schemeClr val="bg1"/>
              </a:solidFill>
              <a:cs typeface="Calibri"/>
            </a:endParaRPr>
          </a:p>
        </p:txBody>
      </p:sp>
      <p:sp>
        <p:nvSpPr>
          <p:cNvPr id="8" name="Footer Placeholder 1">
            <a:extLst>
              <a:ext uri="{FF2B5EF4-FFF2-40B4-BE49-F238E27FC236}">
                <a16:creationId xmlns:a16="http://schemas.microsoft.com/office/drawing/2014/main" id="{33E25472-B9B5-54EC-B582-8F49420FF35C}"/>
              </a:ext>
            </a:extLst>
          </p:cNvPr>
          <p:cNvSpPr txBox="1">
            <a:spLocks/>
          </p:cNvSpPr>
          <p:nvPr/>
        </p:nvSpPr>
        <p:spPr>
          <a:xfrm>
            <a:off x="-2" y="6492875"/>
            <a:ext cx="12192002"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7</a:t>
            </a:fld>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2023 Catalyst Grant Competition</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web:</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5"/>
              </a:rPr>
              <a:t>datasciences.utoronto.ca</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email:</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6"/>
              </a:rPr>
              <a:t>awards.dsi@utoronto.ca</a:t>
            </a:r>
            <a:endPar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191188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02DBA6A-C1F6-5C40-92E5-C9B917880F37}"/>
              </a:ext>
            </a:extLst>
          </p:cNvPr>
          <p:cNvSpPr>
            <a:spLocks noGrp="1"/>
          </p:cNvSpPr>
          <p:nvPr>
            <p:ph type="title"/>
          </p:nvPr>
        </p:nvSpPr>
        <p:spPr>
          <a:xfrm>
            <a:off x="231418" y="229658"/>
            <a:ext cx="6316137" cy="1797307"/>
          </a:xfrm>
        </p:spPr>
        <p:txBody>
          <a:bodyPr>
            <a:normAutofit/>
          </a:bodyPr>
          <a:lstStyle/>
          <a:p>
            <a:r>
              <a:rPr lang="en-US" sz="4300" b="1" dirty="0">
                <a:solidFill>
                  <a:schemeClr val="bg1"/>
                </a:solidFill>
                <a:latin typeface="Helvetica" pitchFamily="2" charset="0"/>
              </a:rPr>
              <a:t>2023 Catalyst Grant </a:t>
            </a:r>
            <a:r>
              <a:rPr lang="en-US" sz="4300" b="1" dirty="0">
                <a:solidFill>
                  <a:schemeClr val="accent4"/>
                </a:solidFill>
                <a:latin typeface="Helvetica" pitchFamily="2" charset="0"/>
              </a:rPr>
              <a:t>Eligibility</a:t>
            </a:r>
            <a:endParaRPr lang="en-US" sz="4300" dirty="0">
              <a:solidFill>
                <a:schemeClr val="accent4"/>
              </a:solidFill>
            </a:endParaRPr>
          </a:p>
        </p:txBody>
      </p:sp>
      <p:sp>
        <p:nvSpPr>
          <p:cNvPr id="13" name="Content Placeholder 2">
            <a:extLst>
              <a:ext uri="{FF2B5EF4-FFF2-40B4-BE49-F238E27FC236}">
                <a16:creationId xmlns:a16="http://schemas.microsoft.com/office/drawing/2014/main" id="{78624659-7E30-1A81-04A4-563E1D11847B}"/>
              </a:ext>
            </a:extLst>
          </p:cNvPr>
          <p:cNvSpPr>
            <a:spLocks noGrp="1"/>
          </p:cNvSpPr>
          <p:nvPr>
            <p:ph idx="1"/>
          </p:nvPr>
        </p:nvSpPr>
        <p:spPr>
          <a:xfrm>
            <a:off x="231418" y="2026965"/>
            <a:ext cx="5078337" cy="4244626"/>
          </a:xfrm>
        </p:spPr>
        <p:txBody>
          <a:bodyPr vert="horz" lIns="91440" tIns="45720" rIns="91440" bIns="45720" rtlCol="0" anchor="t">
            <a:normAutofit/>
          </a:bodyPr>
          <a:lstStyle/>
          <a:p>
            <a:pPr marL="0" indent="0">
              <a:buNone/>
            </a:pPr>
            <a:r>
              <a:rPr lang="en-US" sz="2000" dirty="0">
                <a:solidFill>
                  <a:schemeClr val="bg1"/>
                </a:solidFill>
              </a:rPr>
              <a:t>Applicants who act as Nominated Principal Investigator or equal Co-Principal Investigators within a CRT </a:t>
            </a:r>
            <a:r>
              <a:rPr lang="en-CA" sz="2000" dirty="0">
                <a:solidFill>
                  <a:schemeClr val="bg1"/>
                </a:solidFill>
              </a:rPr>
              <a:t>must have a primary budgetary appointment at the University of Toronto (U of T) or at a DSI external funding partner institution.</a:t>
            </a:r>
          </a:p>
          <a:p>
            <a:pPr marL="0" indent="0">
              <a:buNone/>
            </a:pPr>
            <a:r>
              <a:rPr lang="en-CA" sz="2000" dirty="0">
                <a:solidFill>
                  <a:schemeClr val="bg1"/>
                </a:solidFill>
              </a:rPr>
              <a:t>Faculty budgetary appointments for U of T are continuing, full-time academic appointments with salary commitments from a U of T academic unit.</a:t>
            </a:r>
          </a:p>
        </p:txBody>
      </p:sp>
      <p:pic>
        <p:nvPicPr>
          <p:cNvPr id="3" name="Picture 2" descr="DSI Logo">
            <a:extLst>
              <a:ext uri="{FF2B5EF4-FFF2-40B4-BE49-F238E27FC236}">
                <a16:creationId xmlns:a16="http://schemas.microsoft.com/office/drawing/2014/main" id="{BD882671-9872-3520-E0DF-9D107EFC9386}"/>
              </a:ext>
            </a:extLst>
          </p:cNvPr>
          <p:cNvPicPr>
            <a:picLocks noChangeAspect="1"/>
          </p:cNvPicPr>
          <p:nvPr/>
        </p:nvPicPr>
        <p:blipFill>
          <a:blip r:embed="rId2"/>
          <a:srcRect/>
          <a:stretch/>
        </p:blipFill>
        <p:spPr>
          <a:xfrm>
            <a:off x="7007066" y="5981878"/>
            <a:ext cx="4725130" cy="762521"/>
          </a:xfrm>
          <a:prstGeom prst="rect">
            <a:avLst/>
          </a:prstGeom>
        </p:spPr>
      </p:pic>
      <p:sp>
        <p:nvSpPr>
          <p:cNvPr id="8" name="TextBox 7">
            <a:extLst>
              <a:ext uri="{FF2B5EF4-FFF2-40B4-BE49-F238E27FC236}">
                <a16:creationId xmlns:a16="http://schemas.microsoft.com/office/drawing/2014/main" id="{EC1326F0-E630-3D3D-FFE6-E63A0AA84DF8}"/>
              </a:ext>
            </a:extLst>
          </p:cNvPr>
          <p:cNvSpPr txBox="1"/>
          <p:nvPr/>
        </p:nvSpPr>
        <p:spPr>
          <a:xfrm>
            <a:off x="6547555" y="1923056"/>
            <a:ext cx="5413027" cy="3170099"/>
          </a:xfrm>
          <a:prstGeom prst="rect">
            <a:avLst/>
          </a:prstGeom>
          <a:noFill/>
        </p:spPr>
        <p:txBody>
          <a:bodyPr wrap="square">
            <a:spAutoFit/>
          </a:bodyPr>
          <a:lstStyle/>
          <a:p>
            <a:pPr marL="285750" indent="-285750">
              <a:buFont typeface="Arial" panose="020B0604020202020204" pitchFamily="34" charset="0"/>
              <a:buChar char="•"/>
            </a:pPr>
            <a:r>
              <a:rPr lang="en-CA" sz="2000" dirty="0">
                <a:solidFill>
                  <a:schemeClr val="bg1"/>
                </a:solidFill>
              </a:rPr>
              <a:t>NPI and Co-PIs must be members of the DSI.</a:t>
            </a:r>
            <a:endParaRPr lang="en-CA" sz="2000" dirty="0">
              <a:solidFill>
                <a:schemeClr val="bg1"/>
              </a:solidFill>
              <a:cs typeface="Calibri"/>
            </a:endParaRPr>
          </a:p>
          <a:p>
            <a:pPr marL="285750" indent="-285750">
              <a:buFont typeface="Arial" panose="020B0604020202020204" pitchFamily="34" charset="0"/>
              <a:buChar char="•"/>
            </a:pPr>
            <a:r>
              <a:rPr lang="en-CA" sz="2000" dirty="0">
                <a:solidFill>
                  <a:schemeClr val="bg1"/>
                </a:solidFill>
              </a:rPr>
              <a:t>All other applicants can be listed as Co-Investigators and can come from any institution.</a:t>
            </a:r>
            <a:endParaRPr lang="en-CA" sz="2000" dirty="0">
              <a:solidFill>
                <a:schemeClr val="bg1"/>
              </a:solidFill>
              <a:cs typeface="Calibri"/>
            </a:endParaRPr>
          </a:p>
          <a:p>
            <a:pPr marL="285750" indent="-285750">
              <a:buFont typeface="Arial" panose="020B0604020202020204" pitchFamily="34" charset="0"/>
              <a:buChar char="•"/>
            </a:pPr>
            <a:r>
              <a:rPr lang="en-CA" sz="2000" dirty="0">
                <a:solidFill>
                  <a:schemeClr val="bg1"/>
                </a:solidFill>
              </a:rPr>
              <a:t>There is no limit to the number of Co-PIs or Co-Investigators on a CRT.</a:t>
            </a:r>
          </a:p>
          <a:p>
            <a:pPr marL="285750" indent="-285750">
              <a:buFont typeface="Arial" panose="020B0604020202020204" pitchFamily="34" charset="0"/>
              <a:buChar char="•"/>
            </a:pPr>
            <a:r>
              <a:rPr lang="en-CA" sz="2000" dirty="0">
                <a:solidFill>
                  <a:schemeClr val="bg1"/>
                </a:solidFill>
              </a:rPr>
              <a:t>Applicants can be an NPI or Co-PI on </a:t>
            </a:r>
            <a:r>
              <a:rPr lang="en-CA" sz="2000" b="1" dirty="0">
                <a:solidFill>
                  <a:schemeClr val="bg1"/>
                </a:solidFill>
              </a:rPr>
              <a:t>one</a:t>
            </a:r>
            <a:r>
              <a:rPr lang="en-CA" sz="2000" dirty="0">
                <a:solidFill>
                  <a:schemeClr val="bg1"/>
                </a:solidFill>
              </a:rPr>
              <a:t> application per round.</a:t>
            </a:r>
            <a:endParaRPr lang="en-CA" sz="2000" dirty="0">
              <a:solidFill>
                <a:schemeClr val="bg1"/>
              </a:solidFill>
              <a:cs typeface="Calibri"/>
            </a:endParaRPr>
          </a:p>
          <a:p>
            <a:pPr marL="285750" indent="-285750">
              <a:buFont typeface="Arial" panose="020B0604020202020204" pitchFamily="34" charset="0"/>
              <a:buChar char="•"/>
            </a:pPr>
            <a:r>
              <a:rPr lang="en-CA" sz="2000" dirty="0">
                <a:solidFill>
                  <a:schemeClr val="bg1"/>
                </a:solidFill>
              </a:rPr>
              <a:t>Co-Investigators can apply on multiple applications.</a:t>
            </a:r>
          </a:p>
        </p:txBody>
      </p:sp>
      <p:sp>
        <p:nvSpPr>
          <p:cNvPr id="9" name="Footer Placeholder 1">
            <a:extLst>
              <a:ext uri="{FF2B5EF4-FFF2-40B4-BE49-F238E27FC236}">
                <a16:creationId xmlns:a16="http://schemas.microsoft.com/office/drawing/2014/main" id="{1261C201-7824-B57C-CFDC-4E7BC501528D}"/>
              </a:ext>
            </a:extLst>
          </p:cNvPr>
          <p:cNvSpPr txBox="1">
            <a:spLocks/>
          </p:cNvSpPr>
          <p:nvPr/>
        </p:nvSpPr>
        <p:spPr>
          <a:xfrm>
            <a:off x="-2" y="6492875"/>
            <a:ext cx="12192002"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8</a:t>
            </a:fld>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2023 Catalyst Grant Competition</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web:</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3"/>
              </a:rPr>
              <a:t>datasciences.utoronto.ca</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email:</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4"/>
              </a:rPr>
              <a:t>awards.dsi@utoronto.ca</a:t>
            </a:r>
            <a:endPar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928619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02DBA6A-C1F6-5C40-92E5-C9B917880F37}"/>
              </a:ext>
            </a:extLst>
          </p:cNvPr>
          <p:cNvSpPr>
            <a:spLocks noGrp="1"/>
          </p:cNvSpPr>
          <p:nvPr>
            <p:ph type="title"/>
          </p:nvPr>
        </p:nvSpPr>
        <p:spPr>
          <a:xfrm>
            <a:off x="231418" y="229658"/>
            <a:ext cx="6316137" cy="1797307"/>
          </a:xfrm>
        </p:spPr>
        <p:txBody>
          <a:bodyPr>
            <a:normAutofit/>
          </a:bodyPr>
          <a:lstStyle/>
          <a:p>
            <a:r>
              <a:rPr lang="en-US" sz="4300" b="1" dirty="0">
                <a:solidFill>
                  <a:schemeClr val="bg1"/>
                </a:solidFill>
                <a:latin typeface="Helvetica" pitchFamily="2" charset="0"/>
              </a:rPr>
              <a:t>2023 Catalyst Grant </a:t>
            </a:r>
            <a:r>
              <a:rPr lang="en-US" sz="4300" b="1" dirty="0">
                <a:solidFill>
                  <a:schemeClr val="accent4"/>
                </a:solidFill>
                <a:latin typeface="Helvetica" pitchFamily="2" charset="0"/>
              </a:rPr>
              <a:t>CRTs</a:t>
            </a:r>
            <a:endParaRPr lang="en-US" sz="4300" dirty="0">
              <a:solidFill>
                <a:schemeClr val="accent4"/>
              </a:solidFill>
            </a:endParaRPr>
          </a:p>
        </p:txBody>
      </p:sp>
      <p:sp>
        <p:nvSpPr>
          <p:cNvPr id="13" name="Content Placeholder 2">
            <a:extLst>
              <a:ext uri="{FF2B5EF4-FFF2-40B4-BE49-F238E27FC236}">
                <a16:creationId xmlns:a16="http://schemas.microsoft.com/office/drawing/2014/main" id="{78624659-7E30-1A81-04A4-563E1D11847B}"/>
              </a:ext>
            </a:extLst>
          </p:cNvPr>
          <p:cNvSpPr>
            <a:spLocks noGrp="1"/>
          </p:cNvSpPr>
          <p:nvPr>
            <p:ph idx="1"/>
          </p:nvPr>
        </p:nvSpPr>
        <p:spPr>
          <a:xfrm>
            <a:off x="231418" y="2026965"/>
            <a:ext cx="5306937" cy="4244626"/>
          </a:xfrm>
        </p:spPr>
        <p:txBody>
          <a:bodyPr vert="horz" lIns="91440" tIns="45720" rIns="91440" bIns="45720" rtlCol="0" anchor="t">
            <a:normAutofit/>
          </a:bodyPr>
          <a:lstStyle/>
          <a:p>
            <a:r>
              <a:rPr lang="en-CA" sz="2000" dirty="0">
                <a:solidFill>
                  <a:schemeClr val="bg1"/>
                </a:solidFill>
              </a:rPr>
              <a:t>At least one Co-PI must have a research focus in computational/data science methodology. Applications may provide justification for their role as a computation or data scientist in a CRT, if applicable.</a:t>
            </a:r>
            <a:endParaRPr lang="en-US" sz="2000" dirty="0">
              <a:solidFill>
                <a:schemeClr val="bg1"/>
              </a:solidFill>
            </a:endParaRPr>
          </a:p>
          <a:p>
            <a:r>
              <a:rPr lang="en-US" sz="2000" dirty="0">
                <a:solidFill>
                  <a:schemeClr val="bg1"/>
                </a:solidFill>
              </a:rPr>
              <a:t>A computational/data scientist includes individuals working in foundational data science disciplines such as statistics, mathematics, engineering, information sciences, and computer science, or individuals engaged in big data-driven research, such as computational biology, computational social sciences, or digital humanities. This is not an exhaustive list.​</a:t>
            </a:r>
          </a:p>
          <a:p>
            <a:pPr marL="0" indent="0">
              <a:buNone/>
            </a:pPr>
            <a:endParaRPr lang="en-CA" sz="1600" dirty="0">
              <a:solidFill>
                <a:schemeClr val="bg1"/>
              </a:solidFill>
            </a:endParaRPr>
          </a:p>
        </p:txBody>
      </p:sp>
      <p:pic>
        <p:nvPicPr>
          <p:cNvPr id="3" name="Picture 2" descr="DSI Logo">
            <a:extLst>
              <a:ext uri="{FF2B5EF4-FFF2-40B4-BE49-F238E27FC236}">
                <a16:creationId xmlns:a16="http://schemas.microsoft.com/office/drawing/2014/main" id="{FD024AA7-9025-474E-717F-F2C3C78F289D}"/>
              </a:ext>
            </a:extLst>
          </p:cNvPr>
          <p:cNvPicPr>
            <a:picLocks noChangeAspect="1"/>
          </p:cNvPicPr>
          <p:nvPr/>
        </p:nvPicPr>
        <p:blipFill>
          <a:blip r:embed="rId2"/>
          <a:srcRect/>
          <a:stretch/>
        </p:blipFill>
        <p:spPr>
          <a:xfrm>
            <a:off x="7007066" y="5981878"/>
            <a:ext cx="4725130" cy="762521"/>
          </a:xfrm>
          <a:prstGeom prst="rect">
            <a:avLst/>
          </a:prstGeom>
        </p:spPr>
      </p:pic>
      <p:sp>
        <p:nvSpPr>
          <p:cNvPr id="8" name="Footer Placeholder 1">
            <a:extLst>
              <a:ext uri="{FF2B5EF4-FFF2-40B4-BE49-F238E27FC236}">
                <a16:creationId xmlns:a16="http://schemas.microsoft.com/office/drawing/2014/main" id="{CEAC97F8-00B1-3E24-A38C-5D8906F061C2}"/>
              </a:ext>
            </a:extLst>
          </p:cNvPr>
          <p:cNvSpPr txBox="1">
            <a:spLocks/>
          </p:cNvSpPr>
          <p:nvPr/>
        </p:nvSpPr>
        <p:spPr>
          <a:xfrm>
            <a:off x="-2" y="6492875"/>
            <a:ext cx="12192002"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9</a:t>
            </a:fld>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2023 Catalyst Grant Competition</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web:</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3"/>
              </a:rPr>
              <a:t>datasciences.utoronto.ca</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email:</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4"/>
              </a:rPr>
              <a:t>awards.dsi@utoronto.ca</a:t>
            </a:r>
            <a:endParaRPr lang="en-US" sz="1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9" name="TextBox 8">
            <a:extLst>
              <a:ext uri="{FF2B5EF4-FFF2-40B4-BE49-F238E27FC236}">
                <a16:creationId xmlns:a16="http://schemas.microsoft.com/office/drawing/2014/main" id="{CD457D6B-87D1-9090-E165-DC80DC193A98}"/>
              </a:ext>
            </a:extLst>
          </p:cNvPr>
          <p:cNvSpPr txBox="1"/>
          <p:nvPr/>
        </p:nvSpPr>
        <p:spPr>
          <a:xfrm>
            <a:off x="6473536" y="2026965"/>
            <a:ext cx="5487046" cy="2015936"/>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CA" sz="2000" dirty="0">
                <a:solidFill>
                  <a:schemeClr val="bg1"/>
                </a:solidFill>
              </a:rPr>
              <a:t>Co-PIs should represent complementary disciplines. Co-PIs from the same unit can apply but should be working in different areas.</a:t>
            </a:r>
          </a:p>
          <a:p>
            <a:pPr marL="285750" indent="-285750">
              <a:spcAft>
                <a:spcPts val="600"/>
              </a:spcAft>
              <a:buFont typeface="Arial" panose="020B0604020202020204" pitchFamily="34" charset="0"/>
              <a:buChar char="•"/>
            </a:pPr>
            <a:r>
              <a:rPr lang="en-US" sz="2000" dirty="0">
                <a:solidFill>
                  <a:schemeClr val="bg1"/>
                </a:solidFill>
              </a:rPr>
              <a:t>CRTs can represent new or existing research collaborations. A portion of the funds will be set aside for new collaborations.</a:t>
            </a:r>
          </a:p>
        </p:txBody>
      </p:sp>
    </p:spTree>
    <p:extLst>
      <p:ext uri="{BB962C8B-B14F-4D97-AF65-F5344CB8AC3E}">
        <p14:creationId xmlns:p14="http://schemas.microsoft.com/office/powerpoint/2010/main" val="3470315914"/>
      </p:ext>
    </p:extLst>
  </p:cSld>
  <p:clrMapOvr>
    <a:masterClrMapping/>
  </p:clrMapOvr>
</p:sld>
</file>

<file path=ppt/theme/theme1.xml><?xml version="1.0" encoding="utf-8"?>
<a:theme xmlns:a="http://schemas.openxmlformats.org/drawingml/2006/main" name="DSI">
  <a:themeElements>
    <a:clrScheme name="DSI 1">
      <a:dk1>
        <a:srgbClr val="1E3765"/>
      </a:dk1>
      <a:lt1>
        <a:srgbClr val="FFFFFF"/>
      </a:lt1>
      <a:dk2>
        <a:srgbClr val="44546A"/>
      </a:dk2>
      <a:lt2>
        <a:srgbClr val="E7E6E6"/>
      </a:lt2>
      <a:accent1>
        <a:srgbClr val="DC4633"/>
      </a:accent1>
      <a:accent2>
        <a:srgbClr val="6D2479"/>
      </a:accent2>
      <a:accent3>
        <a:srgbClr val="007FA3"/>
      </a:accent3>
      <a:accent4>
        <a:srgbClr val="00A189"/>
      </a:accent4>
      <a:accent5>
        <a:srgbClr val="AB1368"/>
      </a:accent5>
      <a:accent6>
        <a:srgbClr val="8DBF2E"/>
      </a:accent6>
      <a:hlink>
        <a:srgbClr val="F1C500"/>
      </a:hlink>
      <a:folHlink>
        <a:srgbClr val="6FC7E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I" id="{F3065067-A3D1-9945-8368-00678DD8248A}" vid="{40FDB6BC-FE00-434C-8FB4-37B34B4B1D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722F4F9844814AB84CDE61E1365796" ma:contentTypeVersion="6" ma:contentTypeDescription="Create a new document." ma:contentTypeScope="" ma:versionID="2edc8a2c4fea87282e962e1eaabdc111">
  <xsd:schema xmlns:xsd="http://www.w3.org/2001/XMLSchema" xmlns:xs="http://www.w3.org/2001/XMLSchema" xmlns:p="http://schemas.microsoft.com/office/2006/metadata/properties" xmlns:ns2="73e2f288-f43a-4896-9d2e-e5b92969140d" xmlns:ns3="f6418773-7344-41ca-bc8f-1dabd1c8bd59" targetNamespace="http://schemas.microsoft.com/office/2006/metadata/properties" ma:root="true" ma:fieldsID="f0b313f9532add41c3f18fc4b82a1de3" ns2:_="" ns3:_="">
    <xsd:import namespace="73e2f288-f43a-4896-9d2e-e5b92969140d"/>
    <xsd:import namespace="f6418773-7344-41ca-bc8f-1dabd1c8bd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e2f288-f43a-4896-9d2e-e5b9296914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418773-7344-41ca-bc8f-1dabd1c8bd5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A43A2F-D963-4A6E-A7E1-0DDEAB921BA7}">
  <ds:schemaRefs>
    <ds:schemaRef ds:uri="http://schemas.microsoft.com/sharepoint/v3/contenttype/forms"/>
  </ds:schemaRefs>
</ds:datastoreItem>
</file>

<file path=customXml/itemProps2.xml><?xml version="1.0" encoding="utf-8"?>
<ds:datastoreItem xmlns:ds="http://schemas.openxmlformats.org/officeDocument/2006/customXml" ds:itemID="{23AF3873-6B29-4FB8-A9C6-88F40BBDDD75}">
  <ds:schemaRefs>
    <ds:schemaRef ds:uri="73e2f288-f43a-4896-9d2e-e5b92969140d"/>
    <ds:schemaRef ds:uri="f6418773-7344-41ca-bc8f-1dabd1c8bd59"/>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http://schemas.microsoft.com/office/2006/documentManagement/typ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1FF4DAA7-221B-4F7B-9514-9795C6BB5A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e2f288-f43a-4896-9d2e-e5b92969140d"/>
    <ds:schemaRef ds:uri="f6418773-7344-41ca-bc8f-1dabd1c8bd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1753</TotalTime>
  <Words>2433</Words>
  <Application>Microsoft Office PowerPoint</Application>
  <PresentationFormat>Widescreen</PresentationFormat>
  <Paragraphs>190</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DSI</vt:lpstr>
      <vt:lpstr>Catalyst Grant</vt:lpstr>
      <vt:lpstr>Today’s Information Session</vt:lpstr>
      <vt:lpstr>Data Sciences Institute Mission</vt:lpstr>
      <vt:lpstr>Partner Organizations</vt:lpstr>
      <vt:lpstr>Supports</vt:lpstr>
      <vt:lpstr>Data Sciences Institute Thematic Programs</vt:lpstr>
      <vt:lpstr>2023 Catalyst Grant Competition</vt:lpstr>
      <vt:lpstr>2023 Catalyst Grant Eligibility</vt:lpstr>
      <vt:lpstr>2023 Catalyst Grant CRTs</vt:lpstr>
      <vt:lpstr>2023 Catalyst Grant Cosponsored Grants</vt:lpstr>
      <vt:lpstr>2023 Catalyst Grant Timeline</vt:lpstr>
      <vt:lpstr>Submission Process Overview</vt:lpstr>
      <vt:lpstr>Submission Process Letter of Intent  </vt:lpstr>
      <vt:lpstr>Submission Process Adjudication Criteria</vt:lpstr>
      <vt:lpstr>Submission Process EDI Adjudication Criteria</vt:lpstr>
      <vt:lpstr>Catalyst Grant F.A.Q. / Q&amp;A</vt:lpstr>
      <vt:lpstr>Catalyst Grant F.A.Q. / Q&amp;A</vt:lpstr>
      <vt:lpstr>Catalyst Grant F.A.Q. /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Abraham</dc:creator>
  <cp:lastModifiedBy>Mark Abraham</cp:lastModifiedBy>
  <cp:revision>174</cp:revision>
  <dcterms:created xsi:type="dcterms:W3CDTF">2022-04-29T15:01:36Z</dcterms:created>
  <dcterms:modified xsi:type="dcterms:W3CDTF">2023-05-16T17:27:59Z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0x010100D5722F4F9844814AB84CDE61E1365796</vt:lpwstr>
  </property>
</Properties>
</file>